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05" r:id="rId6"/>
    <p:sldId id="288" r:id="rId7"/>
    <p:sldId id="287" r:id="rId8"/>
    <p:sldId id="285" r:id="rId9"/>
    <p:sldId id="289" r:id="rId10"/>
    <p:sldId id="290" r:id="rId11"/>
    <p:sldId id="291" r:id="rId12"/>
    <p:sldId id="282" r:id="rId13"/>
    <p:sldId id="295" r:id="rId14"/>
    <p:sldId id="292" r:id="rId15"/>
    <p:sldId id="297" r:id="rId16"/>
    <p:sldId id="294" r:id="rId17"/>
    <p:sldId id="296" r:id="rId18"/>
    <p:sldId id="281" r:id="rId19"/>
    <p:sldId id="283" r:id="rId20"/>
    <p:sldId id="284" r:id="rId21"/>
    <p:sldId id="286" r:id="rId22"/>
    <p:sldId id="298" r:id="rId23"/>
    <p:sldId id="299" r:id="rId24"/>
    <p:sldId id="300" r:id="rId25"/>
    <p:sldId id="301" r:id="rId26"/>
    <p:sldId id="302" r:id="rId27"/>
    <p:sldId id="303" r:id="rId28"/>
    <p:sldId id="308" r:id="rId29"/>
    <p:sldId id="304" r:id="rId30"/>
    <p:sldId id="306" r:id="rId31"/>
    <p:sldId id="307" r:id="rId32"/>
    <p:sldId id="309" r:id="rId33"/>
    <p:sldId id="310" r:id="rId34"/>
    <p:sldId id="3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19" autoAdjust="0"/>
  </p:normalViewPr>
  <p:slideViewPr>
    <p:cSldViewPr snapToGrid="0">
      <p:cViewPr varScale="1">
        <p:scale>
          <a:sx n="81" d="100"/>
          <a:sy n="81" d="100"/>
        </p:scale>
        <p:origin x="81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amazon.in/Apple-iPhone-13-128GB-Starlight/product-reviews/B09G9D8KRQ/ref=cm_cr_arp_d_viewopt_sr?ie=UTF8&amp;reviewerType=all_reviews&amp;filterByStar=five_star&amp;pageNumber=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latin typeface="Arial Black" panose="020B0A04020102020204" pitchFamily="34" charset="0"/>
              </a:rPr>
              <a:t>Natural Language Processing (NLP)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400" dirty="0">
                <a:latin typeface="Arial" panose="020B0604020202020204" pitchFamily="34" charset="0"/>
                <a:cs typeface="Arial" panose="020B0604020202020204" pitchFamily="34" charset="0"/>
              </a:rPr>
              <a:t>Sentiment Analysis of Amazon Product </a:t>
            </a:r>
            <a:endParaRPr lang="en-US" sz="2400" dirty="0">
              <a:solidFill>
                <a:srgbClr val="5792B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62F6-7C49-409C-AD2B-D744A8CCF6F7}"/>
              </a:ext>
            </a:extLst>
          </p:cNvPr>
          <p:cNvSpPr>
            <a:spLocks noGrp="1"/>
          </p:cNvSpPr>
          <p:nvPr>
            <p:ph type="title"/>
          </p:nvPr>
        </p:nvSpPr>
        <p:spPr/>
        <p:txBody>
          <a:bodyPr>
            <a:normAutofit/>
          </a:bodyPr>
          <a:lstStyle/>
          <a:p>
            <a:r>
              <a:rPr lang="en-IN" sz="4000" dirty="0">
                <a:latin typeface="Arial Black" panose="020B0A04020102020204" pitchFamily="34" charset="0"/>
              </a:rPr>
              <a:t>Visualization in EDA</a:t>
            </a:r>
          </a:p>
        </p:txBody>
      </p:sp>
      <p:sp>
        <p:nvSpPr>
          <p:cNvPr id="3" name="Content Placeholder 2">
            <a:extLst>
              <a:ext uri="{FF2B5EF4-FFF2-40B4-BE49-F238E27FC236}">
                <a16:creationId xmlns:a16="http://schemas.microsoft.com/office/drawing/2014/main" id="{B8B29AD6-63C6-4C3A-B487-5F9779098AB0}"/>
              </a:ext>
            </a:extLst>
          </p:cNvPr>
          <p:cNvSpPr>
            <a:spLocks noGrp="1"/>
          </p:cNvSpPr>
          <p:nvPr>
            <p:ph idx="1"/>
          </p:nvPr>
        </p:nvSpPr>
        <p:spPr/>
        <p:txBody>
          <a:bodyPr>
            <a:normAutofit/>
          </a:bodyPr>
          <a:lstStyle/>
          <a:p>
            <a:r>
              <a:rPr lang="en-IN" sz="1800" dirty="0">
                <a:latin typeface="Arial" panose="020B0604020202020204" pitchFamily="34" charset="0"/>
                <a:cs typeface="Arial" panose="020B0604020202020204" pitchFamily="34" charset="0"/>
              </a:rPr>
              <a:t>Count plot shows from seaborn library for observing the maximum rating</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pPr marL="36900" indent="0">
              <a:buNone/>
            </a:pPr>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1DCDFA-2991-4BFA-A337-9A7433CFA5F1}"/>
              </a:ext>
            </a:extLst>
          </p:cNvPr>
          <p:cNvPicPr>
            <a:picLocks noChangeAspect="1"/>
          </p:cNvPicPr>
          <p:nvPr/>
        </p:nvPicPr>
        <p:blipFill>
          <a:blip r:embed="rId2"/>
          <a:stretch>
            <a:fillRect/>
          </a:stretch>
        </p:blipFill>
        <p:spPr>
          <a:xfrm>
            <a:off x="1893863" y="2495098"/>
            <a:ext cx="6382870" cy="4075320"/>
          </a:xfrm>
          <a:prstGeom prst="rect">
            <a:avLst/>
          </a:prstGeom>
        </p:spPr>
      </p:pic>
    </p:spTree>
    <p:extLst>
      <p:ext uri="{BB962C8B-B14F-4D97-AF65-F5344CB8AC3E}">
        <p14:creationId xmlns:p14="http://schemas.microsoft.com/office/powerpoint/2010/main" val="1671861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1827-CE23-42E5-9653-AC6C4383F689}"/>
              </a:ext>
            </a:extLst>
          </p:cNvPr>
          <p:cNvSpPr>
            <a:spLocks noGrp="1"/>
          </p:cNvSpPr>
          <p:nvPr>
            <p:ph type="title"/>
          </p:nvPr>
        </p:nvSpPr>
        <p:spPr>
          <a:xfrm>
            <a:off x="913795" y="273378"/>
            <a:ext cx="10353762" cy="1008668"/>
          </a:xfrm>
        </p:spPr>
        <p:txBody>
          <a:bodyPr>
            <a:normAutofit/>
          </a:bodyPr>
          <a:lstStyle/>
          <a:p>
            <a:r>
              <a:rPr lang="en-IN" sz="4000" dirty="0">
                <a:latin typeface="Arial Black" panose="020B0A04020102020204" pitchFamily="34" charset="0"/>
              </a:rPr>
              <a:t>EDA</a:t>
            </a:r>
          </a:p>
        </p:txBody>
      </p:sp>
      <p:sp>
        <p:nvSpPr>
          <p:cNvPr id="3" name="Content Placeholder 2">
            <a:extLst>
              <a:ext uri="{FF2B5EF4-FFF2-40B4-BE49-F238E27FC236}">
                <a16:creationId xmlns:a16="http://schemas.microsoft.com/office/drawing/2014/main" id="{07D6CC72-953F-4C25-80E0-FABFEB1EAC7F}"/>
              </a:ext>
            </a:extLst>
          </p:cNvPr>
          <p:cNvSpPr>
            <a:spLocks noGrp="1"/>
          </p:cNvSpPr>
          <p:nvPr>
            <p:ph idx="1"/>
          </p:nvPr>
        </p:nvSpPr>
        <p:spPr>
          <a:xfrm>
            <a:off x="913795" y="1282046"/>
            <a:ext cx="10353762" cy="5302576"/>
          </a:xfrm>
        </p:spPr>
        <p:txBody>
          <a:bodyPr>
            <a:normAutofit/>
          </a:bodyPr>
          <a:lstStyle/>
          <a:p>
            <a:pPr marL="36900" indent="0">
              <a:buNone/>
            </a:pPr>
            <a:r>
              <a:rPr lang="en-IN" sz="1800" u="sng" dirty="0">
                <a:latin typeface="Arial" panose="020B0604020202020204" pitchFamily="34" charset="0"/>
                <a:cs typeface="Arial" panose="020B0604020202020204" pitchFamily="34" charset="0"/>
              </a:rPr>
              <a:t> </a:t>
            </a:r>
            <a:r>
              <a:rPr lang="en-IN" sz="1800" b="1" u="sng" dirty="0">
                <a:latin typeface="Arial" panose="020B0604020202020204" pitchFamily="34" charset="0"/>
                <a:cs typeface="Arial" panose="020B0604020202020204" pitchFamily="34" charset="0"/>
              </a:rPr>
              <a:t>Normalizing the data</a:t>
            </a:r>
          </a:p>
          <a:p>
            <a:r>
              <a:rPr lang="en-US" sz="1800" dirty="0">
                <a:latin typeface="Arial" panose="020B0604020202020204" pitchFamily="34" charset="0"/>
                <a:cs typeface="Arial" panose="020B0604020202020204" pitchFamily="34" charset="0"/>
              </a:rPr>
              <a:t>To remove both the leading and the trailing characters</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To remove empty strings</a:t>
            </a:r>
          </a:p>
          <a:p>
            <a:r>
              <a:rPr lang="en-US" sz="1800" dirty="0">
                <a:latin typeface="Arial" panose="020B0604020202020204" pitchFamily="34" charset="0"/>
                <a:cs typeface="Arial" panose="020B0604020202020204" pitchFamily="34" charset="0"/>
              </a:rPr>
              <a:t>Joining the list into one string/text</a:t>
            </a:r>
          </a:p>
          <a:p>
            <a:r>
              <a:rPr lang="en-IN" sz="1800" dirty="0">
                <a:latin typeface="Arial" panose="020B0604020202020204" pitchFamily="34" charset="0"/>
                <a:cs typeface="Arial" panose="020B0604020202020204" pitchFamily="34" charset="0"/>
              </a:rPr>
              <a:t>Removing Punctuations</a:t>
            </a:r>
          </a:p>
          <a:p>
            <a:r>
              <a:rPr lang="en-IN" sz="1800" dirty="0">
                <a:solidFill>
                  <a:schemeClr val="tx1"/>
                </a:solidFill>
                <a:latin typeface="Arial" panose="020B0604020202020204" pitchFamily="34" charset="0"/>
                <a:cs typeface="Arial" panose="020B0604020202020204" pitchFamily="34" charset="0"/>
              </a:rPr>
              <a:t>Tokenization</a:t>
            </a:r>
            <a:r>
              <a:rPr lang="en-US" sz="1800" dirty="0">
                <a:solidFill>
                  <a:schemeClr val="tx1"/>
                </a:solidFill>
                <a:latin typeface="Arial" panose="020B0604020202020204" pitchFamily="34" charset="0"/>
                <a:cs typeface="Arial" panose="020B0604020202020204" pitchFamily="34" charset="0"/>
              </a:rPr>
              <a:t> / </a:t>
            </a:r>
            <a:r>
              <a:rPr lang="en-IN" sz="1800" dirty="0">
                <a:solidFill>
                  <a:schemeClr val="tx1"/>
                </a:solidFill>
                <a:latin typeface="Arial" panose="020B0604020202020204" pitchFamily="34" charset="0"/>
                <a:cs typeface="Arial" panose="020B0604020202020204" pitchFamily="34" charset="0"/>
              </a:rPr>
              <a:t>Removing </a:t>
            </a:r>
            <a:r>
              <a:rPr lang="en-IN" sz="1800" dirty="0" err="1">
                <a:solidFill>
                  <a:schemeClr val="tx1"/>
                </a:solidFill>
                <a:latin typeface="Arial" panose="020B0604020202020204" pitchFamily="34" charset="0"/>
                <a:cs typeface="Arial" panose="020B0604020202020204" pitchFamily="34" charset="0"/>
              </a:rPr>
              <a:t>stopwords</a:t>
            </a:r>
            <a:r>
              <a:rPr lang="en-IN" sz="1800" dirty="0">
                <a:solidFill>
                  <a:schemeClr val="tx1"/>
                </a:solidFill>
                <a:latin typeface="Arial" panose="020B0604020202020204" pitchFamily="34" charset="0"/>
                <a:cs typeface="Arial" panose="020B0604020202020204" pitchFamily="34" charset="0"/>
              </a:rPr>
              <a:t> / Lemmatization / Stemming </a:t>
            </a:r>
            <a:endParaRPr lang="en-IN" sz="1800" dirty="0">
              <a:latin typeface="Arial" panose="020B0604020202020204" pitchFamily="34" charset="0"/>
              <a:cs typeface="Arial" panose="020B0604020202020204" pitchFamily="34" charset="0"/>
            </a:endParaRPr>
          </a:p>
          <a:p>
            <a:r>
              <a:rPr lang="en-IN" sz="1800" dirty="0">
                <a:solidFill>
                  <a:schemeClr val="tx1"/>
                </a:solidFill>
                <a:latin typeface="Arial" panose="020B0604020202020204" pitchFamily="34" charset="0"/>
                <a:cs typeface="Arial" panose="020B0604020202020204" pitchFamily="34" charset="0"/>
              </a:rPr>
              <a:t>Joining the data </a:t>
            </a:r>
          </a:p>
          <a:p>
            <a:r>
              <a:rPr lang="en-IN" sz="1800" dirty="0">
                <a:solidFill>
                  <a:schemeClr val="tx1"/>
                </a:solidFill>
                <a:latin typeface="Arial" panose="020B0604020202020204" pitchFamily="34" charset="0"/>
                <a:cs typeface="Arial" panose="020B0604020202020204" pitchFamily="34" charset="0"/>
              </a:rPr>
              <a:t>Named Entity Recognition (NER)</a:t>
            </a:r>
          </a:p>
          <a:p>
            <a:endParaRPr lang="en-IN" sz="1800" dirty="0">
              <a:solidFill>
                <a:schemeClr val="tx1"/>
              </a:solidFill>
              <a:latin typeface="Arial" panose="020B0604020202020204" pitchFamily="34" charset="0"/>
              <a:cs typeface="Arial" panose="020B0604020202020204" pitchFamily="34" charset="0"/>
            </a:endParaRPr>
          </a:p>
          <a:p>
            <a:pPr marL="36900" indent="0">
              <a:buNone/>
            </a:pPr>
            <a:endParaRPr lang="en-IN" sz="1800" dirty="0">
              <a:solidFill>
                <a:schemeClr val="tx1"/>
              </a:solidFill>
              <a:latin typeface="Arial" panose="020B0604020202020204" pitchFamily="34" charset="0"/>
              <a:cs typeface="Arial" panose="020B0604020202020204" pitchFamily="34" charset="0"/>
            </a:endParaRPr>
          </a:p>
          <a:p>
            <a:pPr marL="36900" indent="0">
              <a:buNone/>
            </a:pPr>
            <a:endParaRPr lang="en-IN" sz="1800" dirty="0">
              <a:latin typeface="Arial" panose="020B0604020202020204" pitchFamily="34" charset="0"/>
              <a:cs typeface="Arial" panose="020B0604020202020204" pitchFamily="34" charset="0"/>
            </a:endParaRPr>
          </a:p>
          <a:p>
            <a:pPr marL="36900" indent="0">
              <a:buNone/>
            </a:pPr>
            <a:endParaRPr lang="en-IN" sz="1800" b="1" u="sng"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18373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8E62-B60E-4275-8E26-90899914B3D1}"/>
              </a:ext>
            </a:extLst>
          </p:cNvPr>
          <p:cNvSpPr>
            <a:spLocks noGrp="1"/>
          </p:cNvSpPr>
          <p:nvPr>
            <p:ph type="title"/>
          </p:nvPr>
        </p:nvSpPr>
        <p:spPr/>
        <p:txBody>
          <a:bodyPr>
            <a:normAutofit fontScale="90000"/>
          </a:bodyPr>
          <a:lstStyle/>
          <a:p>
            <a:r>
              <a:rPr lang="en-IN" sz="4800" b="1" i="0" dirty="0">
                <a:solidFill>
                  <a:schemeClr val="tx1"/>
                </a:solidFill>
                <a:effectLst/>
                <a:latin typeface="Arial Black" panose="020B0A04020102020204" pitchFamily="34" charset="0"/>
              </a:rPr>
              <a:t>Vectorization &amp; Feature Extraction</a:t>
            </a:r>
            <a:endParaRPr lang="en-IN" dirty="0"/>
          </a:p>
        </p:txBody>
      </p:sp>
      <p:sp>
        <p:nvSpPr>
          <p:cNvPr id="3" name="Content Placeholder 2">
            <a:extLst>
              <a:ext uri="{FF2B5EF4-FFF2-40B4-BE49-F238E27FC236}">
                <a16:creationId xmlns:a16="http://schemas.microsoft.com/office/drawing/2014/main" id="{5E965FE2-2091-40A5-B6A3-71F3DB713F83}"/>
              </a:ext>
            </a:extLst>
          </p:cNvPr>
          <p:cNvSpPr>
            <a:spLocks noGrp="1"/>
          </p:cNvSpPr>
          <p:nvPr>
            <p:ph idx="1"/>
          </p:nvPr>
        </p:nvSpPr>
        <p:spPr/>
        <p:txBody>
          <a:bodyPr/>
          <a:lstStyle/>
          <a:p>
            <a:r>
              <a:rPr lang="en-IN" sz="2400" dirty="0" err="1">
                <a:latin typeface="Arial" panose="020B0604020202020204" pitchFamily="34" charset="0"/>
                <a:cs typeface="Arial" panose="020B0604020202020204" pitchFamily="34" charset="0"/>
              </a:rPr>
              <a:t>CountVectorizer</a:t>
            </a:r>
            <a:endParaRPr lang="en-IN" sz="2400" dirty="0">
              <a:latin typeface="Arial" panose="020B0604020202020204" pitchFamily="34" charset="0"/>
              <a:cs typeface="Arial" panose="020B0604020202020204" pitchFamily="34" charset="0"/>
            </a:endParaRPr>
          </a:p>
          <a:p>
            <a:r>
              <a:rPr lang="en-IN" sz="2400" dirty="0" err="1">
                <a:solidFill>
                  <a:schemeClr val="tx1"/>
                </a:solidFill>
                <a:latin typeface="Arial" panose="020B0604020202020204" pitchFamily="34" charset="0"/>
                <a:cs typeface="Arial" panose="020B0604020202020204" pitchFamily="34" charset="0"/>
              </a:rPr>
              <a:t>CountVectorizer</a:t>
            </a:r>
            <a:r>
              <a:rPr lang="en-IN" sz="2400" dirty="0">
                <a:solidFill>
                  <a:schemeClr val="tx1"/>
                </a:solidFill>
                <a:latin typeface="Arial" panose="020B0604020202020204" pitchFamily="34" charset="0"/>
                <a:cs typeface="Arial" panose="020B0604020202020204" pitchFamily="34" charset="0"/>
              </a:rPr>
              <a:t> with N-grams</a:t>
            </a:r>
          </a:p>
          <a:p>
            <a:r>
              <a:rPr lang="en-IN" sz="2400" dirty="0">
                <a:solidFill>
                  <a:schemeClr val="tx1"/>
                </a:solidFill>
                <a:latin typeface="Arial" panose="020B0604020202020204" pitchFamily="34" charset="0"/>
                <a:cs typeface="Arial" panose="020B0604020202020204" pitchFamily="34" charset="0"/>
              </a:rPr>
              <a:t>TF-IDF Vectorizer  </a:t>
            </a:r>
          </a:p>
          <a:p>
            <a:r>
              <a:rPr lang="en-IN" sz="2400" dirty="0">
                <a:solidFill>
                  <a:schemeClr val="tx1"/>
                </a:solidFill>
                <a:latin typeface="Arial" panose="020B0604020202020204" pitchFamily="34" charset="0"/>
                <a:cs typeface="Arial" panose="020B0604020202020204" pitchFamily="34" charset="0"/>
              </a:rPr>
              <a:t>Generate Word Cloud</a:t>
            </a:r>
          </a:p>
          <a:p>
            <a:endParaRPr lang="en-IN" sz="2400" dirty="0">
              <a:solidFill>
                <a:schemeClr val="tx1"/>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979055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E3D4-000F-40AD-BD97-A0C1EB57C110}"/>
              </a:ext>
            </a:extLst>
          </p:cNvPr>
          <p:cNvSpPr>
            <a:spLocks noGrp="1"/>
          </p:cNvSpPr>
          <p:nvPr>
            <p:ph type="title"/>
          </p:nvPr>
        </p:nvSpPr>
        <p:spPr/>
        <p:txBody>
          <a:bodyPr>
            <a:normAutofit/>
          </a:bodyPr>
          <a:lstStyle/>
          <a:p>
            <a:r>
              <a:rPr lang="en-IN" sz="4000" dirty="0">
                <a:latin typeface="Arial Black" panose="020B0A04020102020204" pitchFamily="34" charset="0"/>
              </a:rPr>
              <a:t>Other Filters</a:t>
            </a:r>
          </a:p>
        </p:txBody>
      </p:sp>
      <p:sp>
        <p:nvSpPr>
          <p:cNvPr id="3" name="Content Placeholder 2">
            <a:extLst>
              <a:ext uri="{FF2B5EF4-FFF2-40B4-BE49-F238E27FC236}">
                <a16:creationId xmlns:a16="http://schemas.microsoft.com/office/drawing/2014/main" id="{52EF4BAD-BAE9-40BA-B801-F517AC7F21D5}"/>
              </a:ext>
            </a:extLst>
          </p:cNvPr>
          <p:cNvSpPr>
            <a:spLocks noGrp="1"/>
          </p:cNvSpPr>
          <p:nvPr>
            <p:ph idx="1"/>
          </p:nvPr>
        </p:nvSpPr>
        <p:spPr/>
        <p:txBody>
          <a:bodyPr/>
          <a:lstStyle/>
          <a:p>
            <a:r>
              <a:rPr lang="en-US" sz="1800" i="0" dirty="0">
                <a:solidFill>
                  <a:schemeClr val="tx1">
                    <a:lumMod val="95000"/>
                  </a:schemeClr>
                </a:solidFill>
                <a:effectLst/>
                <a:latin typeface="Arial" panose="020B0604020202020204" pitchFamily="34" charset="0"/>
                <a:cs typeface="Arial" panose="020B0604020202020204" pitchFamily="34" charset="0"/>
              </a:rPr>
              <a:t>Filtering and counting the nouns and verbs tokens</a:t>
            </a:r>
          </a:p>
          <a:p>
            <a:r>
              <a:rPr lang="en-US" sz="1800" dirty="0">
                <a:solidFill>
                  <a:schemeClr val="tx1">
                    <a:lumMod val="95000"/>
                  </a:schemeClr>
                </a:solidFill>
                <a:effectLst/>
                <a:latin typeface="Arial" panose="020B0604020202020204" pitchFamily="34" charset="0"/>
                <a:cs typeface="Arial" panose="020B0604020202020204" pitchFamily="34" charset="0"/>
              </a:rPr>
              <a:t>(</a:t>
            </a:r>
            <a:r>
              <a:rPr lang="en-US" sz="1800" dirty="0" err="1">
                <a:solidFill>
                  <a:schemeClr val="tx1">
                    <a:lumMod val="95000"/>
                  </a:schemeClr>
                </a:solidFill>
                <a:effectLst/>
                <a:latin typeface="Arial" panose="020B0604020202020204" pitchFamily="34" charset="0"/>
                <a:cs typeface="Arial" panose="020B0604020202020204" pitchFamily="34" charset="0"/>
              </a:rPr>
              <a:t>Barchart</a:t>
            </a:r>
            <a:r>
              <a:rPr lang="en-US" sz="1800" dirty="0">
                <a:solidFill>
                  <a:schemeClr val="tx1">
                    <a:lumMod val="95000"/>
                  </a:schemeClr>
                </a:solidFill>
                <a:effectLst/>
                <a:latin typeface="Arial" panose="020B0604020202020204" pitchFamily="34" charset="0"/>
                <a:cs typeface="Arial" panose="020B0604020202020204" pitchFamily="34" charset="0"/>
              </a:rPr>
              <a:t> for top 10 nouns + verbs)</a:t>
            </a:r>
          </a:p>
          <a:p>
            <a:pPr marL="36900" indent="0">
              <a:buNone/>
            </a:pPr>
            <a:endParaRPr lang="en-IN" sz="1800" i="0" dirty="0">
              <a:solidFill>
                <a:schemeClr val="tx1">
                  <a:lumMod val="95000"/>
                </a:schemeClr>
              </a:solidFill>
              <a:effectLst/>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6FCC7373-36AA-4184-AA1D-61A366CF4568}"/>
              </a:ext>
            </a:extLst>
          </p:cNvPr>
          <p:cNvPicPr>
            <a:picLocks noChangeAspect="1"/>
          </p:cNvPicPr>
          <p:nvPr/>
        </p:nvPicPr>
        <p:blipFill>
          <a:blip r:embed="rId2"/>
          <a:stretch>
            <a:fillRect/>
          </a:stretch>
        </p:blipFill>
        <p:spPr>
          <a:xfrm>
            <a:off x="5561814" y="2731664"/>
            <a:ext cx="5483258" cy="3945195"/>
          </a:xfrm>
          <a:prstGeom prst="rect">
            <a:avLst/>
          </a:prstGeom>
        </p:spPr>
      </p:pic>
    </p:spTree>
    <p:extLst>
      <p:ext uri="{BB962C8B-B14F-4D97-AF65-F5344CB8AC3E}">
        <p14:creationId xmlns:p14="http://schemas.microsoft.com/office/powerpoint/2010/main" val="393550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EF27-7318-451F-9A84-C817A16E7CCB}"/>
              </a:ext>
            </a:extLst>
          </p:cNvPr>
          <p:cNvSpPr>
            <a:spLocks noGrp="1"/>
          </p:cNvSpPr>
          <p:nvPr>
            <p:ph type="title"/>
          </p:nvPr>
        </p:nvSpPr>
        <p:spPr/>
        <p:txBody>
          <a:bodyPr>
            <a:normAutofit/>
          </a:bodyPr>
          <a:lstStyle/>
          <a:p>
            <a:r>
              <a:rPr lang="en-IN" sz="4000" dirty="0">
                <a:latin typeface="Arial Black" panose="020B0A04020102020204" pitchFamily="34" charset="0"/>
              </a:rPr>
              <a:t>Auto EDA</a:t>
            </a:r>
          </a:p>
        </p:txBody>
      </p:sp>
      <p:sp>
        <p:nvSpPr>
          <p:cNvPr id="3" name="Content Placeholder 2">
            <a:extLst>
              <a:ext uri="{FF2B5EF4-FFF2-40B4-BE49-F238E27FC236}">
                <a16:creationId xmlns:a16="http://schemas.microsoft.com/office/drawing/2014/main" id="{E6F9EDFB-80BD-4F89-B7C2-FF42EB82DB91}"/>
              </a:ext>
            </a:extLst>
          </p:cNvPr>
          <p:cNvSpPr>
            <a:spLocks noGrp="1"/>
          </p:cNvSpPr>
          <p:nvPr>
            <p:ph idx="1"/>
          </p:nvPr>
        </p:nvSpPr>
        <p:spPr/>
        <p:txBody>
          <a:bodyPr/>
          <a:lstStyle/>
          <a:p>
            <a:r>
              <a:rPr lang="en-IN" sz="1800" dirty="0">
                <a:latin typeface="Arial" panose="020B0604020202020204" pitchFamily="34" charset="0"/>
                <a:cs typeface="Arial" panose="020B0604020202020204" pitchFamily="34" charset="0"/>
              </a:rPr>
              <a:t>Installation required - data-purifier</a:t>
            </a:r>
          </a:p>
          <a:p>
            <a:r>
              <a:rPr lang="en-IN" sz="1800" dirty="0">
                <a:latin typeface="Arial" panose="020B0604020202020204" pitchFamily="34" charset="0"/>
                <a:cs typeface="Arial" panose="020B0604020202020204" pitchFamily="34" charset="0"/>
              </a:rPr>
              <a:t>Libraries required – </a:t>
            </a:r>
            <a:r>
              <a:rPr lang="en-IN" sz="1800" dirty="0" err="1">
                <a:latin typeface="Arial" panose="020B0604020202020204" pitchFamily="34" charset="0"/>
                <a:cs typeface="Arial" panose="020B0604020202020204" pitchFamily="34" charset="0"/>
              </a:rPr>
              <a:t>datapurifier</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Imported  </a:t>
            </a:r>
            <a:r>
              <a:rPr lang="en-IN" sz="1800" dirty="0" err="1">
                <a:latin typeface="Arial" panose="020B0604020202020204" pitchFamily="34" charset="0"/>
                <a:cs typeface="Arial" panose="020B0604020202020204" pitchFamily="34" charset="0"/>
              </a:rPr>
              <a:t>NLAutoPurifier</a:t>
            </a:r>
            <a:r>
              <a:rPr lang="en-IN" sz="1800" dirty="0">
                <a:latin typeface="Arial" panose="020B0604020202020204" pitchFamily="34" charset="0"/>
                <a:cs typeface="Arial" panose="020B0604020202020204" pitchFamily="34" charset="0"/>
              </a:rPr>
              <a:t> from </a:t>
            </a:r>
            <a:r>
              <a:rPr lang="en-IN" sz="1800" dirty="0" err="1">
                <a:latin typeface="Arial" panose="020B0604020202020204" pitchFamily="34" charset="0"/>
                <a:cs typeface="Arial" panose="020B0604020202020204" pitchFamily="34" charset="0"/>
              </a:rPr>
              <a:t>datapurifier</a:t>
            </a:r>
            <a:r>
              <a:rPr lang="en-IN" sz="1800" dirty="0">
                <a:latin typeface="Arial" panose="020B0604020202020204" pitchFamily="34" charset="0"/>
                <a:cs typeface="Arial" panose="020B0604020202020204" pitchFamily="34" charset="0"/>
              </a:rPr>
              <a:t> which automates the cleaning process of the data </a:t>
            </a:r>
          </a:p>
          <a:p>
            <a:endParaRPr lang="en-IN" dirty="0"/>
          </a:p>
        </p:txBody>
      </p:sp>
    </p:spTree>
    <p:extLst>
      <p:ext uri="{BB962C8B-B14F-4D97-AF65-F5344CB8AC3E}">
        <p14:creationId xmlns:p14="http://schemas.microsoft.com/office/powerpoint/2010/main" val="303961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ctr"/>
            <a:r>
              <a:rPr lang="en-IN" sz="4000" b="1" i="0" dirty="0">
                <a:solidFill>
                  <a:schemeClr val="tx1"/>
                </a:solidFill>
                <a:effectLst/>
                <a:latin typeface="Arial Black" panose="020B0A04020102020204" pitchFamily="34" charset="0"/>
              </a:rPr>
              <a:t>Sentimental Analysis</a:t>
            </a:r>
          </a:p>
        </p:txBody>
      </p:sp>
      <p:sp>
        <p:nvSpPr>
          <p:cNvPr id="4" name="Content Placeholder 3">
            <a:extLst>
              <a:ext uri="{FF2B5EF4-FFF2-40B4-BE49-F238E27FC236}">
                <a16:creationId xmlns:a16="http://schemas.microsoft.com/office/drawing/2014/main" id="{60336952-AF86-4D01-B293-77FE1E6F107B}"/>
              </a:ext>
            </a:extLst>
          </p:cNvPr>
          <p:cNvSpPr>
            <a:spLocks noGrp="1"/>
          </p:cNvSpPr>
          <p:nvPr>
            <p:ph idx="1"/>
          </p:nvPr>
        </p:nvSpPr>
        <p:spPr>
          <a:xfrm>
            <a:off x="913795" y="2076450"/>
            <a:ext cx="10568052" cy="4494032"/>
          </a:xfrm>
        </p:spPr>
        <p:txBody>
          <a:bodyPr>
            <a:normAutofit/>
          </a:bodyPr>
          <a:lstStyle/>
          <a:p>
            <a:r>
              <a:rPr lang="en-IN" sz="1800" dirty="0">
                <a:latin typeface="Arial" panose="020B0604020202020204" pitchFamily="34" charset="0"/>
                <a:cs typeface="Arial" panose="020B0604020202020204" pitchFamily="34" charset="0"/>
              </a:rPr>
              <a:t>One of the most important fields or techniques of NLP is sentiment analysis. </a:t>
            </a:r>
          </a:p>
          <a:p>
            <a:r>
              <a:rPr lang="en-US" sz="1800" b="0" i="0" dirty="0">
                <a:solidFill>
                  <a:schemeClr val="tx1"/>
                </a:solidFill>
                <a:effectLst/>
                <a:latin typeface="Arial" panose="020B0604020202020204" pitchFamily="34" charset="0"/>
                <a:cs typeface="Arial" panose="020B0604020202020204" pitchFamily="34" charset="0"/>
              </a:rPr>
              <a:t>Sentimental analysis is the use of Natural Language Processing (NLP), Machine Learning (ML), or other data analysis techniques to analyze the data and provides some insights from the data. It is the process of detecting positive, negative, or neutral sentiment in the text.</a:t>
            </a:r>
          </a:p>
          <a:p>
            <a:r>
              <a:rPr lang="en-US" sz="1800" dirty="0">
                <a:solidFill>
                  <a:schemeClr val="tx1"/>
                </a:solidFill>
                <a:effectLst/>
                <a:latin typeface="Arial" panose="020B0604020202020204" pitchFamily="34" charset="0"/>
                <a:cs typeface="Arial" panose="020B0604020202020204" pitchFamily="34" charset="0"/>
              </a:rPr>
              <a:t>Sentimental Analysis works in </a:t>
            </a:r>
          </a:p>
          <a:p>
            <a:pPr marL="36900" indent="0">
              <a:buNone/>
            </a:pPr>
            <a:r>
              <a:rPr lang="en-US" sz="1800" dirty="0">
                <a:solidFill>
                  <a:schemeClr val="tx1"/>
                </a:solidFill>
                <a:effectLst/>
                <a:latin typeface="Arial" panose="020B0604020202020204" pitchFamily="34" charset="0"/>
                <a:cs typeface="Arial" panose="020B0604020202020204" pitchFamily="34" charset="0"/>
              </a:rPr>
              <a:t>                                                            *Customer Satisfaction</a:t>
            </a:r>
          </a:p>
          <a:p>
            <a:pPr marL="36900" indent="0">
              <a:buNone/>
            </a:pPr>
            <a:r>
              <a:rPr lang="en-US" sz="1800" dirty="0">
                <a:solidFill>
                  <a:schemeClr val="tx1"/>
                </a:solidFill>
                <a:effectLst/>
                <a:latin typeface="Arial" panose="020B0604020202020204" pitchFamily="34" charset="0"/>
                <a:cs typeface="Arial" panose="020B0604020202020204" pitchFamily="34" charset="0"/>
              </a:rPr>
              <a:t>                                                            *Gauge brand reputation</a:t>
            </a:r>
          </a:p>
          <a:p>
            <a:pPr marL="36900" indent="0">
              <a:buNone/>
            </a:pPr>
            <a:r>
              <a:rPr lang="en-US" sz="1800" dirty="0">
                <a:solidFill>
                  <a:schemeClr val="tx1"/>
                </a:solidFill>
                <a:effectLst/>
                <a:latin typeface="Arial" panose="020B0604020202020204" pitchFamily="34" charset="0"/>
                <a:cs typeface="Arial" panose="020B0604020202020204" pitchFamily="34" charset="0"/>
              </a:rPr>
              <a:t>                                                             *Social media conversation</a:t>
            </a:r>
          </a:p>
          <a:p>
            <a:pPr marL="36900" indent="0">
              <a:buNone/>
            </a:pPr>
            <a:r>
              <a:rPr lang="en-US" sz="1800" dirty="0">
                <a:solidFill>
                  <a:schemeClr val="tx1"/>
                </a:solidFill>
                <a:effectLst/>
                <a:latin typeface="Arial" panose="020B0604020202020204" pitchFamily="34" charset="0"/>
                <a:cs typeface="Arial" panose="020B0604020202020204" pitchFamily="34" charset="0"/>
              </a:rPr>
              <a:t>                                                             *Finding insights from feedback</a:t>
            </a:r>
          </a:p>
          <a:p>
            <a:pPr marL="36900" indent="0">
              <a:buNone/>
            </a:pPr>
            <a:r>
              <a:rPr lang="en-US" sz="1800" dirty="0">
                <a:solidFill>
                  <a:schemeClr val="tx1"/>
                </a:solidFill>
                <a:effectLst/>
                <a:latin typeface="Arial" panose="020B0604020202020204" pitchFamily="34" charset="0"/>
                <a:cs typeface="Arial" panose="020B0604020202020204" pitchFamily="34" charset="0"/>
              </a:rPr>
              <a:t>                                                              *To improve process for decision making </a:t>
            </a:r>
            <a:r>
              <a:rPr lang="en-US" sz="1800" dirty="0" err="1">
                <a:solidFill>
                  <a:schemeClr val="tx1"/>
                </a:solidFill>
                <a:effectLst/>
                <a:latin typeface="Arial" panose="020B0604020202020204" pitchFamily="34" charset="0"/>
                <a:cs typeface="Arial" panose="020B0604020202020204" pitchFamily="34" charset="0"/>
              </a:rPr>
              <a:t>etc</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07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AFC1-4792-425D-8DAD-50685590DCD1}"/>
              </a:ext>
            </a:extLst>
          </p:cNvPr>
          <p:cNvSpPr>
            <a:spLocks noGrp="1"/>
          </p:cNvSpPr>
          <p:nvPr>
            <p:ph type="title"/>
          </p:nvPr>
        </p:nvSpPr>
        <p:spPr/>
        <p:txBody>
          <a:bodyPr>
            <a:normAutofit/>
          </a:bodyPr>
          <a:lstStyle/>
          <a:p>
            <a:r>
              <a:rPr lang="en-IN" sz="4000" dirty="0">
                <a:latin typeface="Arial Black" panose="020B0A04020102020204" pitchFamily="34" charset="0"/>
              </a:rPr>
              <a:t>Types of Sentiment Analysis </a:t>
            </a:r>
          </a:p>
        </p:txBody>
      </p:sp>
      <p:sp>
        <p:nvSpPr>
          <p:cNvPr id="3" name="Content Placeholder 2">
            <a:extLst>
              <a:ext uri="{FF2B5EF4-FFF2-40B4-BE49-F238E27FC236}">
                <a16:creationId xmlns:a16="http://schemas.microsoft.com/office/drawing/2014/main" id="{450C5921-1D79-402D-87C7-7896F6BB8FEE}"/>
              </a:ext>
            </a:extLst>
          </p:cNvPr>
          <p:cNvSpPr>
            <a:spLocks noGrp="1"/>
          </p:cNvSpPr>
          <p:nvPr>
            <p:ph idx="1"/>
          </p:nvPr>
        </p:nvSpPr>
        <p:spPr/>
        <p:txBody>
          <a:bodyPr/>
          <a:lstStyle/>
          <a:p>
            <a:r>
              <a:rPr lang="en-IN" sz="1800" b="1" i="0" dirty="0">
                <a:effectLst/>
                <a:latin typeface="Arial" panose="020B0604020202020204" pitchFamily="34" charset="0"/>
                <a:cs typeface="Arial" panose="020B0604020202020204" pitchFamily="34" charset="0"/>
              </a:rPr>
              <a:t>Fine-Grained Sentiment</a:t>
            </a:r>
          </a:p>
          <a:p>
            <a:r>
              <a:rPr lang="en-IN" sz="1800" b="1" i="0" dirty="0">
                <a:effectLst/>
                <a:latin typeface="Arial" panose="020B0604020202020204" pitchFamily="34" charset="0"/>
                <a:cs typeface="Arial" panose="020B0604020202020204" pitchFamily="34" charset="0"/>
              </a:rPr>
              <a:t>Intent Analysis</a:t>
            </a:r>
          </a:p>
          <a:p>
            <a:r>
              <a:rPr lang="en-IN" sz="1800" b="1" i="0" dirty="0">
                <a:effectLst/>
                <a:latin typeface="Arial" panose="020B0604020202020204" pitchFamily="34" charset="0"/>
                <a:cs typeface="Arial" panose="020B0604020202020204" pitchFamily="34" charset="0"/>
              </a:rPr>
              <a:t>Emotion Detection</a:t>
            </a:r>
          </a:p>
          <a:p>
            <a:r>
              <a:rPr lang="en-US" sz="1800" b="1" i="0" dirty="0">
                <a:effectLst/>
                <a:latin typeface="Arial" panose="020B0604020202020204" pitchFamily="34" charset="0"/>
                <a:cs typeface="Arial" panose="020B0604020202020204" pitchFamily="34" charset="0"/>
              </a:rPr>
              <a:t>Aspect Based sentiment Analysis</a:t>
            </a:r>
          </a:p>
          <a:p>
            <a:endParaRPr lang="en-IN" dirty="0"/>
          </a:p>
        </p:txBody>
      </p:sp>
    </p:spTree>
    <p:extLst>
      <p:ext uri="{BB962C8B-B14F-4D97-AF65-F5344CB8AC3E}">
        <p14:creationId xmlns:p14="http://schemas.microsoft.com/office/powerpoint/2010/main" val="204270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01AC-E733-4094-8DAF-3317B33180F3}"/>
              </a:ext>
            </a:extLst>
          </p:cNvPr>
          <p:cNvSpPr>
            <a:spLocks noGrp="1"/>
          </p:cNvSpPr>
          <p:nvPr>
            <p:ph type="title"/>
          </p:nvPr>
        </p:nvSpPr>
        <p:spPr/>
        <p:txBody>
          <a:bodyPr>
            <a:normAutofit fontScale="90000"/>
          </a:bodyPr>
          <a:lstStyle/>
          <a:p>
            <a:br>
              <a:rPr lang="en-IN" b="1" dirty="0">
                <a:effectLst/>
                <a:latin typeface="var(--fontname)"/>
              </a:rPr>
            </a:br>
            <a:r>
              <a:rPr lang="en-IN" sz="4400" b="1" i="0" dirty="0">
                <a:effectLst/>
                <a:latin typeface="Arial Black" panose="020B0A04020102020204" pitchFamily="34" charset="0"/>
              </a:rPr>
              <a:t>Fine-Grained Sentiment</a:t>
            </a:r>
            <a:br>
              <a:rPr lang="en-IN" sz="4400" b="1" i="0" dirty="0">
                <a:effectLst/>
                <a:latin typeface="Arial Black" panose="020B0A04020102020204" pitchFamily="34" charset="0"/>
              </a:rPr>
            </a:br>
            <a:endParaRPr lang="en-IN" sz="4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6D619DD9-461E-4C08-BCBD-2D7633A3EC54}"/>
              </a:ext>
            </a:extLst>
          </p:cNvPr>
          <p:cNvSpPr>
            <a:spLocks noGrp="1"/>
          </p:cNvSpPr>
          <p:nvPr>
            <p:ph idx="1"/>
          </p:nvPr>
        </p:nvSpPr>
        <p:spPr>
          <a:xfrm>
            <a:off x="913795" y="2076451"/>
            <a:ext cx="10353762" cy="3287402"/>
          </a:xfrm>
        </p:spPr>
        <p:txBody>
          <a:bodyPr>
            <a:normAutofit/>
          </a:bodyPr>
          <a:lstStyle/>
          <a:p>
            <a:pPr algn="l"/>
            <a:r>
              <a:rPr lang="en-US" sz="1800" b="0" i="0" dirty="0">
                <a:solidFill>
                  <a:schemeClr val="tx1"/>
                </a:solidFill>
                <a:effectLst/>
                <a:latin typeface="Arial" panose="020B0604020202020204" pitchFamily="34" charset="0"/>
                <a:cs typeface="Arial" panose="020B0604020202020204" pitchFamily="34" charset="0"/>
              </a:rPr>
              <a:t>Fine-Grained sentiment analysis gives you an understanding of customer feedback. We can obtain a precise result in terms of the polarity of the input. The labels of the review will be as</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Positive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Extremely positive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Negative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Extremely Negative</a:t>
            </a:r>
          </a:p>
          <a:p>
            <a:pPr algn="l">
              <a:buFont typeface="Arial" panose="020B0604020202020204" pitchFamily="34" charset="0"/>
              <a:buChar char="•"/>
            </a:pPr>
            <a:r>
              <a:rPr lang="en-US" sz="1800" b="0" i="0" dirty="0">
                <a:solidFill>
                  <a:schemeClr val="tx1"/>
                </a:solidFill>
                <a:effectLst/>
                <a:latin typeface="Arial" panose="020B0604020202020204" pitchFamily="34" charset="0"/>
                <a:cs typeface="Arial" panose="020B0604020202020204" pitchFamily="34" charset="0"/>
              </a:rPr>
              <a:t>Neutral</a:t>
            </a:r>
          </a:p>
          <a:p>
            <a:endParaRPr lang="en-IN" dirty="0"/>
          </a:p>
        </p:txBody>
      </p:sp>
    </p:spTree>
    <p:extLst>
      <p:ext uri="{BB962C8B-B14F-4D97-AF65-F5344CB8AC3E}">
        <p14:creationId xmlns:p14="http://schemas.microsoft.com/office/powerpoint/2010/main" val="20301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CD9C0A-24A6-4936-8376-6CB24F8757E0}"/>
              </a:ext>
            </a:extLst>
          </p:cNvPr>
          <p:cNvSpPr/>
          <p:nvPr/>
        </p:nvSpPr>
        <p:spPr>
          <a:xfrm>
            <a:off x="2707064" y="1366887"/>
            <a:ext cx="6777872" cy="28374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STEPS TO PERFORM SENTIMENT ANALYSIS</a:t>
            </a:r>
          </a:p>
        </p:txBody>
      </p:sp>
    </p:spTree>
    <p:extLst>
      <p:ext uri="{BB962C8B-B14F-4D97-AF65-F5344CB8AC3E}">
        <p14:creationId xmlns:p14="http://schemas.microsoft.com/office/powerpoint/2010/main" val="1738016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997E-90D1-4DFC-8725-B16BF91059F2}"/>
              </a:ext>
            </a:extLst>
          </p:cNvPr>
          <p:cNvSpPr>
            <a:spLocks noGrp="1"/>
          </p:cNvSpPr>
          <p:nvPr>
            <p:ph type="title"/>
          </p:nvPr>
        </p:nvSpPr>
        <p:spPr/>
        <p:txBody>
          <a:bodyPr>
            <a:normAutofit fontScale="90000"/>
          </a:bodyPr>
          <a:lstStyle/>
          <a:p>
            <a:br>
              <a:rPr lang="en-IN" sz="4400" b="1" i="0" dirty="0">
                <a:solidFill>
                  <a:schemeClr val="tx1"/>
                </a:solidFill>
                <a:effectLst/>
                <a:latin typeface="Arial Black" panose="020B0A04020102020204" pitchFamily="34" charset="0"/>
              </a:rPr>
            </a:br>
            <a:r>
              <a:rPr lang="en-IN" sz="4400" b="1" i="0" dirty="0">
                <a:solidFill>
                  <a:schemeClr val="tx1"/>
                </a:solidFill>
                <a:effectLst/>
                <a:latin typeface="Arial Black" panose="020B0A04020102020204" pitchFamily="34" charset="0"/>
              </a:rPr>
              <a:t>Sentiment Analysis</a:t>
            </a:r>
            <a:br>
              <a:rPr lang="en-IN" sz="4400" b="1" i="0" dirty="0">
                <a:solidFill>
                  <a:schemeClr val="tx1"/>
                </a:solidFill>
                <a:effectLst/>
                <a:latin typeface="Arial Black" panose="020B0A04020102020204" pitchFamily="34" charset="0"/>
              </a:rPr>
            </a:br>
            <a:r>
              <a:rPr lang="en-IN" sz="2000" b="1" i="1" dirty="0">
                <a:solidFill>
                  <a:schemeClr val="tx1"/>
                </a:solidFill>
                <a:effectLst/>
                <a:latin typeface="Arial" panose="020B0604020202020204" pitchFamily="34" charset="0"/>
                <a:cs typeface="Arial" panose="020B0604020202020204" pitchFamily="34" charset="0"/>
              </a:rPr>
              <a:t>(Using Affin.csv)</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35F4633E-429D-46F4-A7B9-374337383796}"/>
              </a:ext>
            </a:extLst>
          </p:cNvPr>
          <p:cNvSpPr>
            <a:spLocks noGrp="1"/>
          </p:cNvSpPr>
          <p:nvPr>
            <p:ph idx="1"/>
          </p:nvPr>
        </p:nvSpPr>
        <p:spPr/>
        <p:txBody>
          <a:bodyPr>
            <a:normAutofit fontScale="77500" lnSpcReduction="20000"/>
          </a:bodyPr>
          <a:lstStyle/>
          <a:p>
            <a:r>
              <a:rPr lang="en-IN" dirty="0"/>
              <a:t>Affin.csv – default scores (sentiment value) for each word are provided in the csv file . </a:t>
            </a:r>
          </a:p>
          <a:p>
            <a:r>
              <a:rPr lang="en-IN" dirty="0"/>
              <a:t>We compare the sentiment value to the reviews </a:t>
            </a:r>
          </a:p>
          <a:p>
            <a:r>
              <a:rPr lang="en-IN" dirty="0"/>
              <a:t>We finally obtain the sentimental score </a:t>
            </a:r>
          </a:p>
          <a:p>
            <a:r>
              <a:rPr lang="en-IN" dirty="0"/>
              <a:t>Sentimental scores are fine grained into the following expressions </a:t>
            </a:r>
          </a:p>
          <a:p>
            <a:pPr marL="36900" indent="0" algn="l">
              <a:buNone/>
            </a:pPr>
            <a:r>
              <a:rPr lang="en-IN" dirty="0"/>
              <a:t>                                                                       </a:t>
            </a:r>
            <a:r>
              <a:rPr lang="en-US" sz="2400" b="0" i="0" dirty="0">
                <a:solidFill>
                  <a:schemeClr val="tx1"/>
                </a:solidFill>
                <a:effectLst/>
                <a:latin typeface="Arial" panose="020B0604020202020204" pitchFamily="34" charset="0"/>
                <a:cs typeface="Arial" panose="020B0604020202020204" pitchFamily="34" charset="0"/>
              </a:rPr>
              <a:t>Positive</a:t>
            </a:r>
          </a:p>
          <a:p>
            <a:pPr marL="36900" indent="0" algn="l">
              <a:buNone/>
            </a:pPr>
            <a:r>
              <a:rPr lang="en-US" sz="2400" b="0" i="0" dirty="0">
                <a:solidFill>
                  <a:schemeClr val="tx1"/>
                </a:solidFill>
                <a:effectLst/>
                <a:latin typeface="Arial" panose="020B0604020202020204" pitchFamily="34" charset="0"/>
                <a:cs typeface="Arial" panose="020B0604020202020204" pitchFamily="34" charset="0"/>
              </a:rPr>
              <a:t>                                                                    Extremely positive</a:t>
            </a:r>
          </a:p>
          <a:p>
            <a:pPr marL="36900" indent="0" algn="l">
              <a:buNone/>
            </a:pPr>
            <a:r>
              <a:rPr lang="en-US" sz="2400" b="0" i="0" dirty="0">
                <a:solidFill>
                  <a:schemeClr val="tx1"/>
                </a:solidFill>
                <a:effectLst/>
                <a:latin typeface="Arial" panose="020B0604020202020204" pitchFamily="34" charset="0"/>
                <a:cs typeface="Arial" panose="020B0604020202020204" pitchFamily="34" charset="0"/>
              </a:rPr>
              <a:t>                                                                    Negative</a:t>
            </a:r>
          </a:p>
          <a:p>
            <a:pPr marL="36900" indent="0" algn="l">
              <a:buNone/>
            </a:pPr>
            <a:r>
              <a:rPr lang="en-US" sz="2400" b="0" i="0" dirty="0">
                <a:solidFill>
                  <a:schemeClr val="tx1"/>
                </a:solidFill>
                <a:effectLst/>
                <a:latin typeface="Arial" panose="020B0604020202020204" pitchFamily="34" charset="0"/>
                <a:cs typeface="Arial" panose="020B0604020202020204" pitchFamily="34" charset="0"/>
              </a:rPr>
              <a:t>                                                                    Extremely Negative</a:t>
            </a:r>
          </a:p>
          <a:p>
            <a:pPr marL="36900" indent="0" algn="l">
              <a:buNone/>
            </a:pPr>
            <a:r>
              <a:rPr lang="en-US" sz="2400" b="0" i="0" dirty="0">
                <a:solidFill>
                  <a:schemeClr val="tx1"/>
                </a:solidFill>
                <a:effectLst/>
                <a:latin typeface="Arial" panose="020B0604020202020204" pitchFamily="34" charset="0"/>
                <a:cs typeface="Arial" panose="020B0604020202020204" pitchFamily="34" charset="0"/>
              </a:rPr>
              <a:t>                                                                     Neutral</a:t>
            </a:r>
          </a:p>
          <a:p>
            <a:pPr marL="36900" indent="0">
              <a:buNone/>
            </a:pPr>
            <a:endParaRPr lang="en-IN" dirty="0"/>
          </a:p>
        </p:txBody>
      </p:sp>
    </p:spTree>
    <p:extLst>
      <p:ext uri="{BB962C8B-B14F-4D97-AF65-F5344CB8AC3E}">
        <p14:creationId xmlns:p14="http://schemas.microsoft.com/office/powerpoint/2010/main" val="89629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68A8-9DC1-4DEF-9358-ED5D7DC66F84}"/>
              </a:ext>
            </a:extLst>
          </p:cNvPr>
          <p:cNvSpPr>
            <a:spLocks noGrp="1"/>
          </p:cNvSpPr>
          <p:nvPr>
            <p:ph type="title"/>
          </p:nvPr>
        </p:nvSpPr>
        <p:spPr/>
        <p:txBody>
          <a:bodyPr>
            <a:normAutofit/>
          </a:bodyPr>
          <a:lstStyle/>
          <a:p>
            <a:r>
              <a:rPr lang="en-IN" sz="4000" dirty="0">
                <a:latin typeface="Arial Black" panose="020B0A04020102020204" pitchFamily="34" charset="0"/>
              </a:rPr>
              <a:t>Abstract</a:t>
            </a:r>
          </a:p>
        </p:txBody>
      </p:sp>
      <p:sp>
        <p:nvSpPr>
          <p:cNvPr id="3" name="Content Placeholder 2">
            <a:extLst>
              <a:ext uri="{FF2B5EF4-FFF2-40B4-BE49-F238E27FC236}">
                <a16:creationId xmlns:a16="http://schemas.microsoft.com/office/drawing/2014/main" id="{E2C85BF5-4F92-4D4C-9A3E-580AA7598C67}"/>
              </a:ext>
            </a:extLst>
          </p:cNvPr>
          <p:cNvSpPr>
            <a:spLocks noGrp="1"/>
          </p:cNvSpPr>
          <p:nvPr>
            <p:ph idx="1"/>
          </p:nvPr>
        </p:nvSpPr>
        <p:spPr/>
        <p:txBody>
          <a:bodyPr>
            <a:normAutofit lnSpcReduction="10000"/>
          </a:bodyPr>
          <a:lstStyle/>
          <a:p>
            <a:r>
              <a:rPr lang="en-IN" sz="1800" dirty="0">
                <a:effectLst/>
                <a:latin typeface="Arial" panose="020B0604020202020204" pitchFamily="34" charset="0"/>
                <a:ea typeface="Calibri" panose="020F0502020204030204" pitchFamily="34" charset="0"/>
              </a:rPr>
              <a:t>Recently, Ecommerce has Witnessed Rapid Development. As a Result, Online Purchasing has grown, and that has led to Growth in Online Customer Reviews of Products. They often want to know intime what consumers and the public think of their products and services. However, it is not realistic to manually read every post on the website and extract useful viewpoint information from it. </a:t>
            </a:r>
            <a:r>
              <a:rPr lang="en-IN" sz="1800" spc="-5" dirty="0">
                <a:effectLst/>
                <a:latin typeface="Arial" panose="020B0604020202020204" pitchFamily="34" charset="0"/>
                <a:ea typeface="Calibri" panose="020F0502020204030204" pitchFamily="34" charset="0"/>
              </a:rPr>
              <a:t>Therefore, models able to predict the user sentiment from the text review or user experience from the reviews are critically important.</a:t>
            </a:r>
            <a:r>
              <a:rPr lang="en-IN" sz="1800" dirty="0">
                <a:effectLst/>
                <a:latin typeface="Arial" panose="020B0604020202020204" pitchFamily="34" charset="0"/>
                <a:ea typeface="Calibri" panose="020F0502020204030204" pitchFamily="34" charset="0"/>
              </a:rPr>
              <a:t> Sentiment analysis allows large-scale processing of data in an efficient and cost-effective manner. . This thesis considers the problem of classifying reviews by their overall semantic (positive , extremely positive,  negative, extremely negative and neutral). </a:t>
            </a:r>
            <a:r>
              <a:rPr lang="en-IN" sz="1800" dirty="0">
                <a:effectLst/>
                <a:latin typeface="Arial" panose="020B0604020202020204" pitchFamily="34" charset="0"/>
                <a:ea typeface="Calibri" panose="020F0502020204030204" pitchFamily="34" charset="0"/>
                <a:cs typeface="Times New Roman" panose="02020603050405020304" pitchFamily="18" charset="0"/>
              </a:rPr>
              <a:t>We used dataset of the Amazon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iphone</a:t>
            </a:r>
            <a:r>
              <a:rPr lang="en-IN" sz="1800" dirty="0">
                <a:effectLst/>
                <a:latin typeface="Arial" panose="020B0604020202020204" pitchFamily="34" charset="0"/>
                <a:ea typeface="Calibri" panose="020F0502020204030204" pitchFamily="34" charset="0"/>
                <a:cs typeface="Times New Roman" panose="02020603050405020304" pitchFamily="18" charset="0"/>
              </a:rPr>
              <a:t> 13 reviews, and then built a model to predict the sentiment of the comments or reviews  given  by  using Python and  Vader (which is a </a:t>
            </a:r>
            <a:r>
              <a:rPr lang="en-IN" sz="1800" dirty="0">
                <a:solidFill>
                  <a:schemeClr val="tx1">
                    <a:lumMod val="95000"/>
                  </a:schemeClr>
                </a:solidFill>
                <a:effectLst/>
                <a:latin typeface="Arial" panose="020B0604020202020204" pitchFamily="34" charset="0"/>
                <a:ea typeface="Calibri" panose="020F0502020204030204" pitchFamily="34" charset="0"/>
                <a:cs typeface="Times New Roman" panose="02020603050405020304" pitchFamily="18" charset="0"/>
              </a:rPr>
              <a:t>rule-based sentiment analysis tool that is specifically attuned to sentiments expressed in social media, and works well on texts )</a:t>
            </a:r>
            <a:endParaRPr lang="en-IN" sz="1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849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BF92-5F05-4D12-9AFA-13981F866E52}"/>
              </a:ext>
            </a:extLst>
          </p:cNvPr>
          <p:cNvSpPr>
            <a:spLocks noGrp="1"/>
          </p:cNvSpPr>
          <p:nvPr>
            <p:ph type="title"/>
          </p:nvPr>
        </p:nvSpPr>
        <p:spPr/>
        <p:txBody>
          <a:bodyPr>
            <a:normAutofit/>
          </a:bodyPr>
          <a:lstStyle/>
          <a:p>
            <a:r>
              <a:rPr lang="en-IN" sz="4000" b="1" i="0" dirty="0">
                <a:solidFill>
                  <a:schemeClr val="tx1"/>
                </a:solidFill>
                <a:effectLst/>
                <a:latin typeface="Arial Black" panose="020B0A04020102020204" pitchFamily="34" charset="0"/>
              </a:rPr>
              <a:t>Visualization of Sentiment Analysis</a:t>
            </a:r>
            <a:br>
              <a:rPr lang="en-IN" sz="4800" b="1" i="0" dirty="0">
                <a:solidFill>
                  <a:schemeClr val="tx1"/>
                </a:solidFill>
                <a:effectLst/>
                <a:latin typeface="Arial Black" panose="020B0A04020102020204" pitchFamily="34" charset="0"/>
              </a:rPr>
            </a:br>
            <a:r>
              <a:rPr lang="en-IN" sz="2400" b="1" i="1" dirty="0">
                <a:solidFill>
                  <a:schemeClr val="tx1"/>
                </a:solidFill>
                <a:effectLst/>
                <a:latin typeface="Arial" panose="020B0604020202020204" pitchFamily="34" charset="0"/>
                <a:cs typeface="Arial" panose="020B0604020202020204" pitchFamily="34" charset="0"/>
              </a:rPr>
              <a:t>(Using Affin.csv)</a:t>
            </a:r>
            <a:endParaRPr lang="en-IN" dirty="0"/>
          </a:p>
        </p:txBody>
      </p:sp>
      <p:sp>
        <p:nvSpPr>
          <p:cNvPr id="3" name="Content Placeholder 2">
            <a:extLst>
              <a:ext uri="{FF2B5EF4-FFF2-40B4-BE49-F238E27FC236}">
                <a16:creationId xmlns:a16="http://schemas.microsoft.com/office/drawing/2014/main" id="{706B365D-0C14-40D1-9121-3F368DD37B22}"/>
              </a:ext>
            </a:extLst>
          </p:cNvPr>
          <p:cNvSpPr>
            <a:spLocks noGrp="1"/>
          </p:cNvSpPr>
          <p:nvPr>
            <p:ph idx="1"/>
          </p:nvPr>
        </p:nvSpPr>
        <p:spPr>
          <a:xfrm>
            <a:off x="913795" y="1791094"/>
            <a:ext cx="10353762" cy="4854798"/>
          </a:xfrm>
        </p:spPr>
        <p:txBody>
          <a:bodyPr/>
          <a:lstStyle/>
          <a:p>
            <a:r>
              <a:rPr lang="en-IN" sz="1800" dirty="0">
                <a:latin typeface="Arial" panose="020B0604020202020204" pitchFamily="34" charset="0"/>
                <a:cs typeface="Arial" panose="020B0604020202020204" pitchFamily="34" charset="0"/>
              </a:rPr>
              <a:t>Pie plot showing the  proportion of sentiments</a:t>
            </a:r>
          </a:p>
          <a:p>
            <a:endParaRPr lang="en-IN" dirty="0"/>
          </a:p>
        </p:txBody>
      </p:sp>
      <p:pic>
        <p:nvPicPr>
          <p:cNvPr id="5" name="Picture 4">
            <a:extLst>
              <a:ext uri="{FF2B5EF4-FFF2-40B4-BE49-F238E27FC236}">
                <a16:creationId xmlns:a16="http://schemas.microsoft.com/office/drawing/2014/main" id="{3ACC732F-F275-4315-A124-579104A0A600}"/>
              </a:ext>
            </a:extLst>
          </p:cNvPr>
          <p:cNvPicPr>
            <a:picLocks noChangeAspect="1"/>
          </p:cNvPicPr>
          <p:nvPr/>
        </p:nvPicPr>
        <p:blipFill>
          <a:blip r:embed="rId2"/>
          <a:stretch>
            <a:fillRect/>
          </a:stretch>
        </p:blipFill>
        <p:spPr>
          <a:xfrm>
            <a:off x="2420915" y="2521468"/>
            <a:ext cx="6082061" cy="4124424"/>
          </a:xfrm>
          <a:prstGeom prst="rect">
            <a:avLst/>
          </a:prstGeom>
        </p:spPr>
      </p:pic>
    </p:spTree>
    <p:extLst>
      <p:ext uri="{BB962C8B-B14F-4D97-AF65-F5344CB8AC3E}">
        <p14:creationId xmlns:p14="http://schemas.microsoft.com/office/powerpoint/2010/main" val="3494974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0ED4-3C64-463E-A70E-1BB613B971F3}"/>
              </a:ext>
            </a:extLst>
          </p:cNvPr>
          <p:cNvSpPr>
            <a:spLocks noGrp="1"/>
          </p:cNvSpPr>
          <p:nvPr>
            <p:ph type="title"/>
          </p:nvPr>
        </p:nvSpPr>
        <p:spPr/>
        <p:txBody>
          <a:bodyPr>
            <a:normAutofit fontScale="90000"/>
          </a:bodyPr>
          <a:lstStyle/>
          <a:p>
            <a:r>
              <a:rPr lang="en-IN" sz="4400" b="1" i="0" dirty="0">
                <a:solidFill>
                  <a:schemeClr val="tx1"/>
                </a:solidFill>
                <a:effectLst/>
                <a:latin typeface="Arial Black" panose="020B0A04020102020204" pitchFamily="34" charset="0"/>
                <a:cs typeface="Arial" panose="020B0604020202020204" pitchFamily="34" charset="0"/>
              </a:rPr>
              <a:t>Sentiment Analysis using VADER</a:t>
            </a:r>
            <a:br>
              <a:rPr lang="en-IN"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7B4DE220-046F-4BE9-95A3-8AFFACC6BA39}"/>
              </a:ext>
            </a:extLst>
          </p:cNvPr>
          <p:cNvSpPr>
            <a:spLocks noGrp="1"/>
          </p:cNvSpPr>
          <p:nvPr>
            <p:ph idx="1"/>
          </p:nvPr>
        </p:nvSpPr>
        <p:spPr/>
        <p:txBody>
          <a:bodyPr/>
          <a:lstStyle/>
          <a:p>
            <a:r>
              <a:rPr lang="en-IN" dirty="0"/>
              <a:t>This gives us the polarity value ranging from -1 to +1</a:t>
            </a:r>
          </a:p>
          <a:p>
            <a:r>
              <a:rPr lang="en-IN" dirty="0"/>
              <a:t>Libraries used :</a:t>
            </a:r>
          </a:p>
          <a:p>
            <a:endParaRPr lang="en-IN" dirty="0"/>
          </a:p>
          <a:p>
            <a:pPr marL="36900" indent="0">
              <a:buNone/>
            </a:pPr>
            <a:r>
              <a:rPr lang="en-IN" dirty="0"/>
              <a:t>                          </a:t>
            </a:r>
          </a:p>
        </p:txBody>
      </p:sp>
      <p:pic>
        <p:nvPicPr>
          <p:cNvPr id="5" name="Picture 4">
            <a:extLst>
              <a:ext uri="{FF2B5EF4-FFF2-40B4-BE49-F238E27FC236}">
                <a16:creationId xmlns:a16="http://schemas.microsoft.com/office/drawing/2014/main" id="{D57E365C-877D-4F90-BE6D-76E0FF7D8CDB}"/>
              </a:ext>
            </a:extLst>
          </p:cNvPr>
          <p:cNvPicPr>
            <a:picLocks noChangeAspect="1"/>
          </p:cNvPicPr>
          <p:nvPr/>
        </p:nvPicPr>
        <p:blipFill>
          <a:blip r:embed="rId2"/>
          <a:stretch>
            <a:fillRect/>
          </a:stretch>
        </p:blipFill>
        <p:spPr>
          <a:xfrm>
            <a:off x="3756116" y="2700363"/>
            <a:ext cx="4563026" cy="947809"/>
          </a:xfrm>
          <a:prstGeom prst="rect">
            <a:avLst/>
          </a:prstGeom>
        </p:spPr>
      </p:pic>
      <p:pic>
        <p:nvPicPr>
          <p:cNvPr id="9" name="Picture 8">
            <a:extLst>
              <a:ext uri="{FF2B5EF4-FFF2-40B4-BE49-F238E27FC236}">
                <a16:creationId xmlns:a16="http://schemas.microsoft.com/office/drawing/2014/main" id="{897564E3-338F-4C87-A24B-974E1B7AAA52}"/>
              </a:ext>
            </a:extLst>
          </p:cNvPr>
          <p:cNvPicPr>
            <a:picLocks noChangeAspect="1"/>
          </p:cNvPicPr>
          <p:nvPr/>
        </p:nvPicPr>
        <p:blipFill>
          <a:blip r:embed="rId3"/>
          <a:stretch>
            <a:fillRect/>
          </a:stretch>
        </p:blipFill>
        <p:spPr>
          <a:xfrm>
            <a:off x="3756116" y="3857722"/>
            <a:ext cx="8299067" cy="947809"/>
          </a:xfrm>
          <a:prstGeom prst="rect">
            <a:avLst/>
          </a:prstGeom>
        </p:spPr>
      </p:pic>
    </p:spTree>
    <p:extLst>
      <p:ext uri="{BB962C8B-B14F-4D97-AF65-F5344CB8AC3E}">
        <p14:creationId xmlns:p14="http://schemas.microsoft.com/office/powerpoint/2010/main" val="269095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8214-1FA2-4E89-BC9A-759E6972B42C}"/>
              </a:ext>
            </a:extLst>
          </p:cNvPr>
          <p:cNvSpPr>
            <a:spLocks noGrp="1"/>
          </p:cNvSpPr>
          <p:nvPr>
            <p:ph type="title"/>
          </p:nvPr>
        </p:nvSpPr>
        <p:spPr>
          <a:xfrm>
            <a:off x="913795" y="169682"/>
            <a:ext cx="10353762" cy="1018095"/>
          </a:xfrm>
        </p:spPr>
        <p:txBody>
          <a:bodyPr>
            <a:normAutofit/>
          </a:bodyPr>
          <a:lstStyle/>
          <a:p>
            <a:r>
              <a:rPr lang="en-IN" sz="4000" dirty="0">
                <a:latin typeface="Arial Black" panose="020B0A04020102020204" pitchFamily="34" charset="0"/>
              </a:rPr>
              <a:t>Visualization of VADER</a:t>
            </a:r>
          </a:p>
        </p:txBody>
      </p:sp>
      <p:sp>
        <p:nvSpPr>
          <p:cNvPr id="3" name="Content Placeholder 2">
            <a:extLst>
              <a:ext uri="{FF2B5EF4-FFF2-40B4-BE49-F238E27FC236}">
                <a16:creationId xmlns:a16="http://schemas.microsoft.com/office/drawing/2014/main" id="{D4629B50-CEA0-447C-A07A-D664F256FFA0}"/>
              </a:ext>
            </a:extLst>
          </p:cNvPr>
          <p:cNvSpPr>
            <a:spLocks noGrp="1"/>
          </p:cNvSpPr>
          <p:nvPr>
            <p:ph idx="1"/>
          </p:nvPr>
        </p:nvSpPr>
        <p:spPr>
          <a:xfrm>
            <a:off x="913795" y="1074656"/>
            <a:ext cx="10353762" cy="5783344"/>
          </a:xfrm>
        </p:spPr>
        <p:txBody>
          <a:bodyPr/>
          <a:lstStyle/>
          <a:p>
            <a:r>
              <a:rPr lang="en-IN" sz="1800" dirty="0">
                <a:latin typeface="Arial" panose="020B0604020202020204" pitchFamily="34" charset="0"/>
                <a:cs typeface="Arial" panose="020B0604020202020204" pitchFamily="34" charset="0"/>
              </a:rPr>
              <a:t>Pie plot showing the fine grained sentiments obtained by VADER</a:t>
            </a:r>
          </a:p>
          <a:p>
            <a:endParaRPr lang="en-IN" dirty="0"/>
          </a:p>
        </p:txBody>
      </p:sp>
      <p:pic>
        <p:nvPicPr>
          <p:cNvPr id="5" name="Picture 4">
            <a:extLst>
              <a:ext uri="{FF2B5EF4-FFF2-40B4-BE49-F238E27FC236}">
                <a16:creationId xmlns:a16="http://schemas.microsoft.com/office/drawing/2014/main" id="{343D2034-9A9E-4F17-ACDF-457636AE9088}"/>
              </a:ext>
            </a:extLst>
          </p:cNvPr>
          <p:cNvPicPr>
            <a:picLocks noChangeAspect="1"/>
          </p:cNvPicPr>
          <p:nvPr/>
        </p:nvPicPr>
        <p:blipFill>
          <a:blip r:embed="rId2"/>
          <a:stretch>
            <a:fillRect/>
          </a:stretch>
        </p:blipFill>
        <p:spPr>
          <a:xfrm>
            <a:off x="2150894" y="1778007"/>
            <a:ext cx="7530434" cy="4556805"/>
          </a:xfrm>
          <a:prstGeom prst="rect">
            <a:avLst/>
          </a:prstGeom>
        </p:spPr>
      </p:pic>
    </p:spTree>
    <p:extLst>
      <p:ext uri="{BB962C8B-B14F-4D97-AF65-F5344CB8AC3E}">
        <p14:creationId xmlns:p14="http://schemas.microsoft.com/office/powerpoint/2010/main" val="152787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1806-2939-40E8-94A3-75348E19CFAF}"/>
              </a:ext>
            </a:extLst>
          </p:cNvPr>
          <p:cNvSpPr>
            <a:spLocks noGrp="1"/>
          </p:cNvSpPr>
          <p:nvPr>
            <p:ph type="title"/>
          </p:nvPr>
        </p:nvSpPr>
        <p:spPr>
          <a:xfrm>
            <a:off x="913795" y="301658"/>
            <a:ext cx="10353762" cy="933253"/>
          </a:xfrm>
        </p:spPr>
        <p:txBody>
          <a:bodyPr>
            <a:normAutofit/>
          </a:bodyPr>
          <a:lstStyle/>
          <a:p>
            <a:r>
              <a:rPr lang="en-IN" sz="4000" dirty="0">
                <a:latin typeface="Arial Black" panose="020B0A04020102020204" pitchFamily="34" charset="0"/>
              </a:rPr>
              <a:t>Visualization of VADER</a:t>
            </a:r>
          </a:p>
        </p:txBody>
      </p:sp>
      <p:sp>
        <p:nvSpPr>
          <p:cNvPr id="3" name="Content Placeholder 2">
            <a:extLst>
              <a:ext uri="{FF2B5EF4-FFF2-40B4-BE49-F238E27FC236}">
                <a16:creationId xmlns:a16="http://schemas.microsoft.com/office/drawing/2014/main" id="{DBC37261-67E9-472E-ADE7-EC9E86FCDBF7}"/>
              </a:ext>
            </a:extLst>
          </p:cNvPr>
          <p:cNvSpPr>
            <a:spLocks noGrp="1"/>
          </p:cNvSpPr>
          <p:nvPr>
            <p:ph idx="1"/>
          </p:nvPr>
        </p:nvSpPr>
        <p:spPr>
          <a:xfrm>
            <a:off x="913795" y="1131216"/>
            <a:ext cx="10353762" cy="5425126"/>
          </a:xfrm>
        </p:spPr>
        <p:txBody>
          <a:bodyPr/>
          <a:lstStyle/>
          <a:p>
            <a:r>
              <a:rPr lang="en-IN" sz="1800" dirty="0">
                <a:latin typeface="Arial" panose="020B0604020202020204" pitchFamily="34" charset="0"/>
                <a:cs typeface="Arial" panose="020B0604020202020204" pitchFamily="34" charset="0"/>
              </a:rPr>
              <a:t>Distribution plot showing overall polarity</a:t>
            </a:r>
          </a:p>
          <a:p>
            <a:endParaRPr lang="en-IN" dirty="0"/>
          </a:p>
        </p:txBody>
      </p:sp>
      <p:pic>
        <p:nvPicPr>
          <p:cNvPr id="5" name="Picture 4">
            <a:extLst>
              <a:ext uri="{FF2B5EF4-FFF2-40B4-BE49-F238E27FC236}">
                <a16:creationId xmlns:a16="http://schemas.microsoft.com/office/drawing/2014/main" id="{5AA4C938-75B3-4D98-9B5B-00DD34F9F835}"/>
              </a:ext>
            </a:extLst>
          </p:cNvPr>
          <p:cNvPicPr>
            <a:picLocks noChangeAspect="1"/>
          </p:cNvPicPr>
          <p:nvPr/>
        </p:nvPicPr>
        <p:blipFill>
          <a:blip r:embed="rId2"/>
          <a:stretch>
            <a:fillRect/>
          </a:stretch>
        </p:blipFill>
        <p:spPr>
          <a:xfrm>
            <a:off x="1734584" y="1629429"/>
            <a:ext cx="8125853" cy="5220066"/>
          </a:xfrm>
          <a:prstGeom prst="rect">
            <a:avLst/>
          </a:prstGeom>
        </p:spPr>
      </p:pic>
    </p:spTree>
    <p:extLst>
      <p:ext uri="{BB962C8B-B14F-4D97-AF65-F5344CB8AC3E}">
        <p14:creationId xmlns:p14="http://schemas.microsoft.com/office/powerpoint/2010/main" val="57445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AE19-8D55-4E48-B913-4EEF1EE621DD}"/>
              </a:ext>
            </a:extLst>
          </p:cNvPr>
          <p:cNvSpPr>
            <a:spLocks noGrp="1"/>
          </p:cNvSpPr>
          <p:nvPr>
            <p:ph type="title"/>
          </p:nvPr>
        </p:nvSpPr>
        <p:spPr>
          <a:xfrm>
            <a:off x="913795" y="263952"/>
            <a:ext cx="10353762" cy="1008668"/>
          </a:xfrm>
        </p:spPr>
        <p:txBody>
          <a:bodyPr>
            <a:normAutofit/>
          </a:bodyPr>
          <a:lstStyle/>
          <a:p>
            <a:r>
              <a:rPr lang="en-IN" sz="4000" dirty="0">
                <a:latin typeface="Arial Black" panose="020B0A04020102020204" pitchFamily="34" charset="0"/>
              </a:rPr>
              <a:t>Visualization of VADER</a:t>
            </a:r>
            <a:endParaRPr lang="en-IN" sz="4000" dirty="0"/>
          </a:p>
        </p:txBody>
      </p:sp>
      <p:sp>
        <p:nvSpPr>
          <p:cNvPr id="3" name="Content Placeholder 2">
            <a:extLst>
              <a:ext uri="{FF2B5EF4-FFF2-40B4-BE49-F238E27FC236}">
                <a16:creationId xmlns:a16="http://schemas.microsoft.com/office/drawing/2014/main" id="{8E40DE1B-6DC9-4A63-8DCF-161980CB6628}"/>
              </a:ext>
            </a:extLst>
          </p:cNvPr>
          <p:cNvSpPr>
            <a:spLocks noGrp="1"/>
          </p:cNvSpPr>
          <p:nvPr>
            <p:ph idx="1"/>
          </p:nvPr>
        </p:nvSpPr>
        <p:spPr>
          <a:xfrm>
            <a:off x="913795" y="1272620"/>
            <a:ext cx="10353762" cy="5250728"/>
          </a:xfrm>
        </p:spPr>
        <p:txBody>
          <a:bodyPr/>
          <a:lstStyle/>
          <a:p>
            <a:r>
              <a:rPr lang="en-US" sz="1800" dirty="0">
                <a:latin typeface="Arial" panose="020B0604020202020204" pitchFamily="34" charset="0"/>
                <a:cs typeface="Arial" panose="020B0604020202020204" pitchFamily="34" charset="0"/>
              </a:rPr>
              <a:t>Line plot showing polarity value for the reviews </a:t>
            </a:r>
          </a:p>
          <a:p>
            <a:endParaRPr lang="en-IN" dirty="0"/>
          </a:p>
        </p:txBody>
      </p:sp>
      <p:pic>
        <p:nvPicPr>
          <p:cNvPr id="5" name="Picture 4">
            <a:extLst>
              <a:ext uri="{FF2B5EF4-FFF2-40B4-BE49-F238E27FC236}">
                <a16:creationId xmlns:a16="http://schemas.microsoft.com/office/drawing/2014/main" id="{263E75A6-B9B1-49DA-A505-7CF232F83FEE}"/>
              </a:ext>
            </a:extLst>
          </p:cNvPr>
          <p:cNvPicPr>
            <a:picLocks noChangeAspect="1"/>
          </p:cNvPicPr>
          <p:nvPr/>
        </p:nvPicPr>
        <p:blipFill>
          <a:blip r:embed="rId2"/>
          <a:stretch>
            <a:fillRect/>
          </a:stretch>
        </p:blipFill>
        <p:spPr>
          <a:xfrm>
            <a:off x="1553095" y="1674212"/>
            <a:ext cx="8872949" cy="4632319"/>
          </a:xfrm>
          <a:prstGeom prst="rect">
            <a:avLst/>
          </a:prstGeom>
        </p:spPr>
      </p:pic>
    </p:spTree>
    <p:extLst>
      <p:ext uri="{BB962C8B-B14F-4D97-AF65-F5344CB8AC3E}">
        <p14:creationId xmlns:p14="http://schemas.microsoft.com/office/powerpoint/2010/main" val="155988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CD9C0A-24A6-4936-8376-6CB24F8757E0}"/>
              </a:ext>
            </a:extLst>
          </p:cNvPr>
          <p:cNvSpPr/>
          <p:nvPr/>
        </p:nvSpPr>
        <p:spPr>
          <a:xfrm>
            <a:off x="2707064" y="1366887"/>
            <a:ext cx="6777872" cy="28374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DEPLOYMENT</a:t>
            </a:r>
          </a:p>
        </p:txBody>
      </p:sp>
    </p:spTree>
    <p:extLst>
      <p:ext uri="{BB962C8B-B14F-4D97-AF65-F5344CB8AC3E}">
        <p14:creationId xmlns:p14="http://schemas.microsoft.com/office/powerpoint/2010/main" val="82733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A7C7-D494-4544-9627-0D4DAED0260D}"/>
              </a:ext>
            </a:extLst>
          </p:cNvPr>
          <p:cNvSpPr>
            <a:spLocks noGrp="1"/>
          </p:cNvSpPr>
          <p:nvPr>
            <p:ph type="title"/>
          </p:nvPr>
        </p:nvSpPr>
        <p:spPr/>
        <p:txBody>
          <a:bodyPr>
            <a:normAutofit/>
          </a:bodyPr>
          <a:lstStyle/>
          <a:p>
            <a:r>
              <a:rPr lang="en-IN" sz="4000" dirty="0">
                <a:latin typeface="Arial Black" panose="020B0A04020102020204" pitchFamily="34" charset="0"/>
              </a:rPr>
              <a:t>Libraries For Deployment</a:t>
            </a:r>
          </a:p>
        </p:txBody>
      </p:sp>
      <p:sp>
        <p:nvSpPr>
          <p:cNvPr id="3" name="Content Placeholder 2">
            <a:extLst>
              <a:ext uri="{FF2B5EF4-FFF2-40B4-BE49-F238E27FC236}">
                <a16:creationId xmlns:a16="http://schemas.microsoft.com/office/drawing/2014/main" id="{2C974596-23CC-450D-8C1D-B4F5398BCEDD}"/>
              </a:ext>
            </a:extLst>
          </p:cNvPr>
          <p:cNvSpPr>
            <a:spLocks noGrp="1"/>
          </p:cNvSpPr>
          <p:nvPr>
            <p:ph idx="1"/>
          </p:nvPr>
        </p:nvSpPr>
        <p:spPr>
          <a:xfrm>
            <a:off x="913795" y="2076451"/>
            <a:ext cx="10353762" cy="1958222"/>
          </a:xfrm>
        </p:spPr>
        <p:txBody>
          <a:bodyPr/>
          <a:lstStyle/>
          <a:p>
            <a:r>
              <a:rPr lang="en-IN" sz="1800" dirty="0">
                <a:latin typeface="Arial" panose="020B0604020202020204" pitchFamily="34" charset="0"/>
                <a:cs typeface="Arial" panose="020B0604020202020204" pitchFamily="34" charset="0"/>
              </a:rPr>
              <a:t>Deployment platform – </a:t>
            </a:r>
            <a:r>
              <a:rPr lang="en-IN" sz="1800" dirty="0" err="1">
                <a:latin typeface="Arial" panose="020B0604020202020204" pitchFamily="34" charset="0"/>
                <a:cs typeface="Arial" panose="020B0604020202020204" pitchFamily="34" charset="0"/>
              </a:rPr>
              <a:t>Streamlit</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Libraries used (exclusively for deployment) – </a:t>
            </a:r>
            <a:r>
              <a:rPr lang="en-IN" sz="1800" dirty="0" err="1">
                <a:latin typeface="Arial" panose="020B0604020202020204" pitchFamily="34" charset="0"/>
                <a:cs typeface="Arial" panose="020B0604020202020204" pitchFamily="34" charset="0"/>
              </a:rPr>
              <a:t>streamlit</a:t>
            </a:r>
            <a:r>
              <a:rPr lang="en-IN" sz="1800" dirty="0">
                <a:latin typeface="Arial" panose="020B0604020202020204" pitchFamily="34" charset="0"/>
                <a:cs typeface="Arial" panose="020B0604020202020204" pitchFamily="34" charset="0"/>
              </a:rPr>
              <a:t> , </a:t>
            </a:r>
            <a:r>
              <a:rPr lang="en-IN" sz="1800" dirty="0" err="1">
                <a:latin typeface="Arial" panose="020B0604020202020204" pitchFamily="34" charset="0"/>
                <a:cs typeface="Arial" panose="020B0604020202020204" pitchFamily="34" charset="0"/>
              </a:rPr>
              <a:t>plotly.express</a:t>
            </a:r>
            <a:r>
              <a:rPr lang="en-IN" sz="1800" dirty="0">
                <a:latin typeface="Arial" panose="020B0604020202020204" pitchFamily="34" charset="0"/>
                <a:cs typeface="Arial" panose="020B0604020202020204" pitchFamily="34" charset="0"/>
              </a:rPr>
              <a:t> and PIL(for image)</a:t>
            </a:r>
          </a:p>
          <a:p>
            <a:r>
              <a:rPr lang="en-IN" sz="1800" dirty="0">
                <a:latin typeface="Arial" panose="020B0604020202020204" pitchFamily="34" charset="0"/>
                <a:cs typeface="Arial" panose="020B0604020202020204" pitchFamily="34" charset="0"/>
              </a:rPr>
              <a:t>Other included libraries -  pandas, </a:t>
            </a:r>
            <a:r>
              <a:rPr lang="en-IN" sz="1800" dirty="0" err="1">
                <a:latin typeface="Arial" panose="020B0604020202020204" pitchFamily="34" charset="0"/>
                <a:cs typeface="Arial" panose="020B0604020202020204" pitchFamily="34" charset="0"/>
              </a:rPr>
              <a:t>numpy</a:t>
            </a:r>
            <a:r>
              <a:rPr lang="en-IN" sz="1800" dirty="0">
                <a:latin typeface="Arial" panose="020B0604020202020204" pitchFamily="34" charset="0"/>
                <a:cs typeface="Arial" panose="020B0604020202020204" pitchFamily="34" charset="0"/>
              </a:rPr>
              <a:t>, </a:t>
            </a:r>
            <a:r>
              <a:rPr lang="en-IN" sz="1800" dirty="0" err="1">
                <a:latin typeface="Arial" panose="020B0604020202020204" pitchFamily="34" charset="0"/>
                <a:cs typeface="Arial" panose="020B0604020202020204" pitchFamily="34" charset="0"/>
              </a:rPr>
              <a:t>matplotlib.pyplot</a:t>
            </a:r>
            <a:r>
              <a:rPr lang="en-IN" sz="1800" dirty="0">
                <a:latin typeface="Arial" panose="020B0604020202020204" pitchFamily="34" charset="0"/>
                <a:cs typeface="Arial" panose="020B0604020202020204" pitchFamily="34" charset="0"/>
              </a:rPr>
              <a:t>, string, spacy and seaborn</a:t>
            </a:r>
            <a:endParaRPr lang="en-IN" dirty="0"/>
          </a:p>
          <a:p>
            <a:endParaRPr lang="en-IN" dirty="0"/>
          </a:p>
          <a:p>
            <a:pPr marL="36900" indent="0">
              <a:buNone/>
            </a:pPr>
            <a:endParaRPr lang="en-IN" dirty="0"/>
          </a:p>
        </p:txBody>
      </p:sp>
    </p:spTree>
    <p:extLst>
      <p:ext uri="{BB962C8B-B14F-4D97-AF65-F5344CB8AC3E}">
        <p14:creationId xmlns:p14="http://schemas.microsoft.com/office/powerpoint/2010/main" val="333892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EE03-477B-493A-BB0F-C4015640CB0C}"/>
              </a:ext>
            </a:extLst>
          </p:cNvPr>
          <p:cNvSpPr>
            <a:spLocks noGrp="1"/>
          </p:cNvSpPr>
          <p:nvPr>
            <p:ph type="title"/>
          </p:nvPr>
        </p:nvSpPr>
        <p:spPr/>
        <p:txBody>
          <a:bodyPr>
            <a:normAutofit/>
          </a:bodyPr>
          <a:lstStyle/>
          <a:p>
            <a:r>
              <a:rPr lang="en-IN" sz="4000" dirty="0">
                <a:latin typeface="Arial Black" panose="020B0A04020102020204" pitchFamily="34" charset="0"/>
              </a:rPr>
              <a:t>Process Of Deployment</a:t>
            </a:r>
          </a:p>
        </p:txBody>
      </p:sp>
      <p:sp>
        <p:nvSpPr>
          <p:cNvPr id="3" name="Content Placeholder 2">
            <a:extLst>
              <a:ext uri="{FF2B5EF4-FFF2-40B4-BE49-F238E27FC236}">
                <a16:creationId xmlns:a16="http://schemas.microsoft.com/office/drawing/2014/main" id="{402755BF-3F58-4A3C-AA16-7AD1986C099C}"/>
              </a:ext>
            </a:extLst>
          </p:cNvPr>
          <p:cNvSpPr>
            <a:spLocks noGrp="1"/>
          </p:cNvSpPr>
          <p:nvPr>
            <p:ph idx="1"/>
          </p:nvPr>
        </p:nvSpPr>
        <p:spPr/>
        <p:txBody>
          <a:bodyPr/>
          <a:lstStyle/>
          <a:p>
            <a:r>
              <a:rPr lang="en-IN" dirty="0"/>
              <a:t>The deployment consists of 3 tabs:</a:t>
            </a:r>
          </a:p>
          <a:p>
            <a:pPr marL="36900" indent="0">
              <a:buNone/>
            </a:pPr>
            <a:r>
              <a:rPr lang="en-IN" dirty="0"/>
              <a:t>                                             Home</a:t>
            </a:r>
          </a:p>
          <a:p>
            <a:pPr marL="36900" indent="0">
              <a:buNone/>
            </a:pPr>
            <a:r>
              <a:rPr lang="en-IN" dirty="0"/>
              <a:t>                                             Reviews</a:t>
            </a:r>
          </a:p>
          <a:p>
            <a:pPr marL="36900" indent="0">
              <a:buNone/>
            </a:pPr>
            <a:r>
              <a:rPr lang="en-IN" dirty="0"/>
              <a:t>                                             About</a:t>
            </a: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406792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DF22-AA18-4934-B5C7-A18B53BCC7CF}"/>
              </a:ext>
            </a:extLst>
          </p:cNvPr>
          <p:cNvSpPr>
            <a:spLocks noGrp="1"/>
          </p:cNvSpPr>
          <p:nvPr>
            <p:ph type="title"/>
          </p:nvPr>
        </p:nvSpPr>
        <p:spPr>
          <a:xfrm>
            <a:off x="913795" y="0"/>
            <a:ext cx="10353762" cy="942680"/>
          </a:xfrm>
        </p:spPr>
        <p:txBody>
          <a:bodyPr>
            <a:normAutofit/>
          </a:bodyPr>
          <a:lstStyle/>
          <a:p>
            <a:r>
              <a:rPr lang="en-IN" sz="4000" dirty="0">
                <a:latin typeface="Arial Black" panose="020B0A04020102020204" pitchFamily="34" charset="0"/>
              </a:rPr>
              <a:t>Home </a:t>
            </a:r>
          </a:p>
        </p:txBody>
      </p:sp>
      <p:sp>
        <p:nvSpPr>
          <p:cNvPr id="3" name="Content Placeholder 2">
            <a:extLst>
              <a:ext uri="{FF2B5EF4-FFF2-40B4-BE49-F238E27FC236}">
                <a16:creationId xmlns:a16="http://schemas.microsoft.com/office/drawing/2014/main" id="{5D1DCCFB-C1AE-476C-87A5-75A5017371D3}"/>
              </a:ext>
            </a:extLst>
          </p:cNvPr>
          <p:cNvSpPr>
            <a:spLocks noGrp="1"/>
          </p:cNvSpPr>
          <p:nvPr>
            <p:ph idx="1"/>
          </p:nvPr>
        </p:nvSpPr>
        <p:spPr>
          <a:xfrm>
            <a:off x="913795" y="801278"/>
            <a:ext cx="10353762" cy="4989921"/>
          </a:xfrm>
        </p:spPr>
        <p:txBody>
          <a:bodyPr/>
          <a:lstStyle/>
          <a:p>
            <a:r>
              <a:rPr lang="en-IN" sz="1800" dirty="0">
                <a:latin typeface="Arial" panose="020B0604020202020204" pitchFamily="34" charset="0"/>
                <a:cs typeface="Arial" panose="020B0604020202020204" pitchFamily="34" charset="0"/>
              </a:rPr>
              <a:t>Home Page – Product related images , Specifications ,product video and visualization</a:t>
            </a:r>
          </a:p>
          <a:p>
            <a:r>
              <a:rPr lang="en-IN" sz="1800" dirty="0">
                <a:latin typeface="Arial" panose="020B0604020202020204" pitchFamily="34" charset="0"/>
                <a:cs typeface="Arial" panose="020B0604020202020204" pitchFamily="34" charset="0"/>
              </a:rPr>
              <a:t>Header – Amazon customer review analysis with a search bar and a search button </a:t>
            </a:r>
          </a:p>
          <a:p>
            <a:endParaRPr lang="en-IN" dirty="0"/>
          </a:p>
        </p:txBody>
      </p:sp>
      <p:pic>
        <p:nvPicPr>
          <p:cNvPr id="5" name="Picture 4">
            <a:extLst>
              <a:ext uri="{FF2B5EF4-FFF2-40B4-BE49-F238E27FC236}">
                <a16:creationId xmlns:a16="http://schemas.microsoft.com/office/drawing/2014/main" id="{38EBC10D-7CDB-449D-A58F-8D1035ED644E}"/>
              </a:ext>
            </a:extLst>
          </p:cNvPr>
          <p:cNvPicPr>
            <a:picLocks noChangeAspect="1"/>
          </p:cNvPicPr>
          <p:nvPr/>
        </p:nvPicPr>
        <p:blipFill>
          <a:blip r:embed="rId2"/>
          <a:stretch>
            <a:fillRect/>
          </a:stretch>
        </p:blipFill>
        <p:spPr>
          <a:xfrm>
            <a:off x="509361" y="1561705"/>
            <a:ext cx="1523907" cy="2525332"/>
          </a:xfrm>
          <a:prstGeom prst="rect">
            <a:avLst/>
          </a:prstGeom>
        </p:spPr>
      </p:pic>
      <p:pic>
        <p:nvPicPr>
          <p:cNvPr id="7" name="Picture 6">
            <a:extLst>
              <a:ext uri="{FF2B5EF4-FFF2-40B4-BE49-F238E27FC236}">
                <a16:creationId xmlns:a16="http://schemas.microsoft.com/office/drawing/2014/main" id="{989BB57D-BDE3-4110-9F55-25E0DB46204C}"/>
              </a:ext>
            </a:extLst>
          </p:cNvPr>
          <p:cNvPicPr>
            <a:picLocks noChangeAspect="1"/>
          </p:cNvPicPr>
          <p:nvPr/>
        </p:nvPicPr>
        <p:blipFill>
          <a:blip r:embed="rId3"/>
          <a:stretch>
            <a:fillRect/>
          </a:stretch>
        </p:blipFill>
        <p:spPr>
          <a:xfrm>
            <a:off x="2177974" y="1642111"/>
            <a:ext cx="3069793" cy="2364520"/>
          </a:xfrm>
          <a:prstGeom prst="rect">
            <a:avLst/>
          </a:prstGeom>
        </p:spPr>
      </p:pic>
      <p:pic>
        <p:nvPicPr>
          <p:cNvPr id="9" name="Picture 8">
            <a:extLst>
              <a:ext uri="{FF2B5EF4-FFF2-40B4-BE49-F238E27FC236}">
                <a16:creationId xmlns:a16="http://schemas.microsoft.com/office/drawing/2014/main" id="{00312805-5AF7-4DD9-9215-5A699AEA3B80}"/>
              </a:ext>
            </a:extLst>
          </p:cNvPr>
          <p:cNvPicPr>
            <a:picLocks noChangeAspect="1"/>
          </p:cNvPicPr>
          <p:nvPr/>
        </p:nvPicPr>
        <p:blipFill>
          <a:blip r:embed="rId4"/>
          <a:stretch>
            <a:fillRect/>
          </a:stretch>
        </p:blipFill>
        <p:spPr>
          <a:xfrm>
            <a:off x="5392474" y="1913295"/>
            <a:ext cx="2872708" cy="1613967"/>
          </a:xfrm>
          <a:prstGeom prst="rect">
            <a:avLst/>
          </a:prstGeom>
        </p:spPr>
      </p:pic>
      <p:pic>
        <p:nvPicPr>
          <p:cNvPr id="11" name="Picture 10">
            <a:extLst>
              <a:ext uri="{FF2B5EF4-FFF2-40B4-BE49-F238E27FC236}">
                <a16:creationId xmlns:a16="http://schemas.microsoft.com/office/drawing/2014/main" id="{8BF0735F-2E74-45CB-BEDB-F8E9ED5EC758}"/>
              </a:ext>
            </a:extLst>
          </p:cNvPr>
          <p:cNvPicPr>
            <a:picLocks noChangeAspect="1"/>
          </p:cNvPicPr>
          <p:nvPr/>
        </p:nvPicPr>
        <p:blipFill>
          <a:blip r:embed="rId5"/>
          <a:stretch>
            <a:fillRect/>
          </a:stretch>
        </p:blipFill>
        <p:spPr>
          <a:xfrm>
            <a:off x="4027779" y="4355767"/>
            <a:ext cx="3131263" cy="2070764"/>
          </a:xfrm>
          <a:prstGeom prst="rect">
            <a:avLst/>
          </a:prstGeom>
        </p:spPr>
      </p:pic>
      <p:pic>
        <p:nvPicPr>
          <p:cNvPr id="13" name="Picture 12">
            <a:extLst>
              <a:ext uri="{FF2B5EF4-FFF2-40B4-BE49-F238E27FC236}">
                <a16:creationId xmlns:a16="http://schemas.microsoft.com/office/drawing/2014/main" id="{E6DD5BC0-239F-4D63-A677-28213B8B64E5}"/>
              </a:ext>
            </a:extLst>
          </p:cNvPr>
          <p:cNvPicPr>
            <a:picLocks noChangeAspect="1"/>
          </p:cNvPicPr>
          <p:nvPr/>
        </p:nvPicPr>
        <p:blipFill>
          <a:blip r:embed="rId6"/>
          <a:stretch>
            <a:fillRect/>
          </a:stretch>
        </p:blipFill>
        <p:spPr>
          <a:xfrm>
            <a:off x="370337" y="4227958"/>
            <a:ext cx="3325863" cy="2364519"/>
          </a:xfrm>
          <a:prstGeom prst="rect">
            <a:avLst/>
          </a:prstGeom>
        </p:spPr>
      </p:pic>
      <p:pic>
        <p:nvPicPr>
          <p:cNvPr id="15" name="Picture 14">
            <a:extLst>
              <a:ext uri="{FF2B5EF4-FFF2-40B4-BE49-F238E27FC236}">
                <a16:creationId xmlns:a16="http://schemas.microsoft.com/office/drawing/2014/main" id="{98107BC7-F29C-48B7-BCA1-FEC999292C1A}"/>
              </a:ext>
            </a:extLst>
          </p:cNvPr>
          <p:cNvPicPr>
            <a:picLocks noChangeAspect="1"/>
          </p:cNvPicPr>
          <p:nvPr/>
        </p:nvPicPr>
        <p:blipFill>
          <a:blip r:embed="rId7"/>
          <a:stretch>
            <a:fillRect/>
          </a:stretch>
        </p:blipFill>
        <p:spPr>
          <a:xfrm>
            <a:off x="7490622" y="4227958"/>
            <a:ext cx="3787583" cy="2326383"/>
          </a:xfrm>
          <a:prstGeom prst="rect">
            <a:avLst/>
          </a:prstGeom>
        </p:spPr>
      </p:pic>
      <p:pic>
        <p:nvPicPr>
          <p:cNvPr id="16" name="Picture 15">
            <a:extLst>
              <a:ext uri="{FF2B5EF4-FFF2-40B4-BE49-F238E27FC236}">
                <a16:creationId xmlns:a16="http://schemas.microsoft.com/office/drawing/2014/main" id="{88811F0B-6F9C-4AB6-AB41-411CEC82A786}"/>
              </a:ext>
            </a:extLst>
          </p:cNvPr>
          <p:cNvPicPr>
            <a:picLocks noChangeAspect="1"/>
          </p:cNvPicPr>
          <p:nvPr/>
        </p:nvPicPr>
        <p:blipFill>
          <a:blip r:embed="rId8"/>
          <a:stretch>
            <a:fillRect/>
          </a:stretch>
        </p:blipFill>
        <p:spPr>
          <a:xfrm>
            <a:off x="8435531" y="1913295"/>
            <a:ext cx="2904380" cy="1854382"/>
          </a:xfrm>
          <a:prstGeom prst="rect">
            <a:avLst/>
          </a:prstGeom>
        </p:spPr>
      </p:pic>
    </p:spTree>
    <p:extLst>
      <p:ext uri="{BB962C8B-B14F-4D97-AF65-F5344CB8AC3E}">
        <p14:creationId xmlns:p14="http://schemas.microsoft.com/office/powerpoint/2010/main" val="96509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FA74-7842-4ED0-B7A9-C512E2CB8480}"/>
              </a:ext>
            </a:extLst>
          </p:cNvPr>
          <p:cNvSpPr>
            <a:spLocks noGrp="1"/>
          </p:cNvSpPr>
          <p:nvPr>
            <p:ph type="title"/>
          </p:nvPr>
        </p:nvSpPr>
        <p:spPr>
          <a:xfrm>
            <a:off x="913795" y="197963"/>
            <a:ext cx="10353762" cy="1114417"/>
          </a:xfrm>
        </p:spPr>
        <p:txBody>
          <a:bodyPr>
            <a:normAutofit/>
          </a:bodyPr>
          <a:lstStyle/>
          <a:p>
            <a:r>
              <a:rPr lang="en-IN" sz="4000" dirty="0">
                <a:latin typeface="Arial Black" panose="020B0A04020102020204" pitchFamily="34" charset="0"/>
              </a:rPr>
              <a:t>Reviews</a:t>
            </a:r>
          </a:p>
        </p:txBody>
      </p:sp>
      <p:sp>
        <p:nvSpPr>
          <p:cNvPr id="3" name="Content Placeholder 2">
            <a:extLst>
              <a:ext uri="{FF2B5EF4-FFF2-40B4-BE49-F238E27FC236}">
                <a16:creationId xmlns:a16="http://schemas.microsoft.com/office/drawing/2014/main" id="{49D60617-F15E-49DF-B793-7F615E6BD900}"/>
              </a:ext>
            </a:extLst>
          </p:cNvPr>
          <p:cNvSpPr>
            <a:spLocks noGrp="1"/>
          </p:cNvSpPr>
          <p:nvPr>
            <p:ph idx="1"/>
          </p:nvPr>
        </p:nvSpPr>
        <p:spPr>
          <a:xfrm>
            <a:off x="913795" y="1093510"/>
            <a:ext cx="10353762" cy="4697690"/>
          </a:xfrm>
        </p:spPr>
        <p:txBody>
          <a:bodyPr/>
          <a:lstStyle/>
          <a:p>
            <a:r>
              <a:rPr lang="en-IN" sz="1800" dirty="0">
                <a:latin typeface="Arial" panose="020B0604020202020204" pitchFamily="34" charset="0"/>
                <a:cs typeface="Arial" panose="020B0604020202020204" pitchFamily="34" charset="0"/>
              </a:rPr>
              <a:t>The review tab shows all the reviews of the product </a:t>
            </a:r>
          </a:p>
          <a:p>
            <a:r>
              <a:rPr lang="en-IN" sz="1800" dirty="0">
                <a:latin typeface="Arial" panose="020B0604020202020204" pitchFamily="34" charset="0"/>
                <a:cs typeface="Arial" panose="020B0604020202020204" pitchFamily="34" charset="0"/>
              </a:rPr>
              <a:t>Also shows the reviews related to any keyword searched</a:t>
            </a:r>
          </a:p>
          <a:p>
            <a:endParaRPr lang="en-IN" dirty="0"/>
          </a:p>
          <a:p>
            <a:endParaRPr lang="en-IN" dirty="0"/>
          </a:p>
        </p:txBody>
      </p:sp>
      <p:pic>
        <p:nvPicPr>
          <p:cNvPr id="5" name="Picture 4">
            <a:extLst>
              <a:ext uri="{FF2B5EF4-FFF2-40B4-BE49-F238E27FC236}">
                <a16:creationId xmlns:a16="http://schemas.microsoft.com/office/drawing/2014/main" id="{35C994F1-832E-4273-9730-E66331001F87}"/>
              </a:ext>
            </a:extLst>
          </p:cNvPr>
          <p:cNvPicPr>
            <a:picLocks noChangeAspect="1"/>
          </p:cNvPicPr>
          <p:nvPr/>
        </p:nvPicPr>
        <p:blipFill>
          <a:blip r:embed="rId2"/>
          <a:stretch>
            <a:fillRect/>
          </a:stretch>
        </p:blipFill>
        <p:spPr>
          <a:xfrm>
            <a:off x="2573178" y="2074668"/>
            <a:ext cx="5989839" cy="3330229"/>
          </a:xfrm>
          <a:prstGeom prst="rect">
            <a:avLst/>
          </a:prstGeom>
        </p:spPr>
      </p:pic>
    </p:spTree>
    <p:extLst>
      <p:ext uri="{BB962C8B-B14F-4D97-AF65-F5344CB8AC3E}">
        <p14:creationId xmlns:p14="http://schemas.microsoft.com/office/powerpoint/2010/main" val="341062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110C-F528-481C-B607-2BCFBA09C750}"/>
              </a:ext>
            </a:extLst>
          </p:cNvPr>
          <p:cNvSpPr>
            <a:spLocks noGrp="1"/>
          </p:cNvSpPr>
          <p:nvPr>
            <p:ph type="title"/>
          </p:nvPr>
        </p:nvSpPr>
        <p:spPr/>
        <p:txBody>
          <a:bodyPr>
            <a:normAutofit/>
          </a:bodyPr>
          <a:lstStyle/>
          <a:p>
            <a:r>
              <a:rPr lang="en-IN" sz="4000" dirty="0">
                <a:latin typeface="Arial Black" panose="020B0A04020102020204" pitchFamily="34" charset="0"/>
              </a:rPr>
              <a:t>Agenda</a:t>
            </a:r>
          </a:p>
        </p:txBody>
      </p:sp>
      <p:sp>
        <p:nvSpPr>
          <p:cNvPr id="3" name="Content Placeholder 2">
            <a:extLst>
              <a:ext uri="{FF2B5EF4-FFF2-40B4-BE49-F238E27FC236}">
                <a16:creationId xmlns:a16="http://schemas.microsoft.com/office/drawing/2014/main" id="{A4E721DA-0C4A-4672-BACB-15B4C8C9584C}"/>
              </a:ext>
            </a:extLst>
          </p:cNvPr>
          <p:cNvSpPr>
            <a:spLocks noGrp="1"/>
          </p:cNvSpPr>
          <p:nvPr>
            <p:ph idx="1"/>
          </p:nvPr>
        </p:nvSpPr>
        <p:spPr>
          <a:xfrm>
            <a:off x="913795" y="2076450"/>
            <a:ext cx="10353762" cy="4248936"/>
          </a:xfrm>
        </p:spPr>
        <p:txBody>
          <a:bodyPr>
            <a:normAutofit lnSpcReduction="10000"/>
          </a:bodyPr>
          <a:lstStyle/>
          <a:p>
            <a:r>
              <a:rPr lang="en-IN" sz="1800" dirty="0">
                <a:latin typeface="Arial" panose="020B0604020202020204" pitchFamily="34" charset="0"/>
                <a:cs typeface="Arial" panose="020B0604020202020204" pitchFamily="34" charset="0"/>
              </a:rPr>
              <a:t>Abstract</a:t>
            </a:r>
          </a:p>
          <a:p>
            <a:r>
              <a:rPr lang="en-IN" sz="1800" dirty="0">
                <a:latin typeface="Arial" panose="020B0604020202020204" pitchFamily="34" charset="0"/>
                <a:cs typeface="Arial" panose="020B0604020202020204" pitchFamily="34" charset="0"/>
              </a:rPr>
              <a:t>Case Study</a:t>
            </a:r>
          </a:p>
          <a:p>
            <a:r>
              <a:rPr lang="en-IN" sz="1800" dirty="0">
                <a:latin typeface="Arial" panose="020B0604020202020204" pitchFamily="34" charset="0"/>
                <a:cs typeface="Arial" panose="020B0604020202020204" pitchFamily="34" charset="0"/>
              </a:rPr>
              <a:t>Scraping Data</a:t>
            </a:r>
          </a:p>
          <a:p>
            <a:pPr marL="36900" indent="0">
              <a:buNone/>
            </a:pPr>
            <a:r>
              <a:rPr lang="en-IN" sz="1800" dirty="0">
                <a:latin typeface="Arial" panose="020B0604020202020204" pitchFamily="34" charset="0"/>
                <a:cs typeface="Arial" panose="020B0604020202020204" pitchFamily="34" charset="0"/>
              </a:rPr>
              <a:t>                         1.Selenium &amp; </a:t>
            </a:r>
          </a:p>
          <a:p>
            <a:pPr marL="36900" indent="0">
              <a:buNone/>
            </a:pPr>
            <a:r>
              <a:rPr lang="en-IN" sz="1800" dirty="0">
                <a:latin typeface="Arial" panose="020B0604020202020204" pitchFamily="34" charset="0"/>
                <a:cs typeface="Arial" panose="020B0604020202020204" pitchFamily="34" charset="0"/>
              </a:rPr>
              <a:t>                         2.Beautifulsoup</a:t>
            </a:r>
          </a:p>
          <a:p>
            <a:r>
              <a:rPr lang="en-IN" sz="1800" dirty="0">
                <a:latin typeface="Arial" panose="020B0604020202020204" pitchFamily="34" charset="0"/>
                <a:cs typeface="Arial" panose="020B0604020202020204" pitchFamily="34" charset="0"/>
              </a:rPr>
              <a:t>Natural Language Processing</a:t>
            </a:r>
          </a:p>
          <a:p>
            <a:r>
              <a:rPr lang="en-IN" sz="1800" dirty="0">
                <a:latin typeface="Arial" panose="020B0604020202020204" pitchFamily="34" charset="0"/>
                <a:cs typeface="Arial" panose="020B0604020202020204" pitchFamily="34" charset="0"/>
              </a:rPr>
              <a:t>EDA</a:t>
            </a:r>
          </a:p>
          <a:p>
            <a:r>
              <a:rPr lang="en-IN" sz="1800" dirty="0">
                <a:latin typeface="Arial" panose="020B0604020202020204" pitchFamily="34" charset="0"/>
                <a:cs typeface="Arial" panose="020B0604020202020204" pitchFamily="34" charset="0"/>
              </a:rPr>
              <a:t>Sentiment Analysis (Using Affin.csv)</a:t>
            </a:r>
          </a:p>
          <a:p>
            <a:r>
              <a:rPr lang="en-IN" sz="1800" dirty="0">
                <a:latin typeface="Arial" panose="020B0604020202020204" pitchFamily="34" charset="0"/>
                <a:cs typeface="Arial" panose="020B0604020202020204" pitchFamily="34" charset="0"/>
              </a:rPr>
              <a:t>Sentiment Analysis (Using VADER)</a:t>
            </a:r>
          </a:p>
          <a:p>
            <a:r>
              <a:rPr lang="en-IN" sz="1800" dirty="0">
                <a:latin typeface="Arial" panose="020B0604020202020204" pitchFamily="34" charset="0"/>
                <a:cs typeface="Arial" panose="020B0604020202020204" pitchFamily="34" charset="0"/>
              </a:rPr>
              <a:t>Deployment using </a:t>
            </a:r>
            <a:r>
              <a:rPr lang="en-IN" sz="1800" dirty="0" err="1">
                <a:latin typeface="Arial" panose="020B0604020202020204" pitchFamily="34" charset="0"/>
                <a:cs typeface="Arial" panose="020B0604020202020204" pitchFamily="34" charset="0"/>
              </a:rPr>
              <a:t>Streamlit</a:t>
            </a:r>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374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81C7-447B-47EE-923C-E0DE15AE206D}"/>
              </a:ext>
            </a:extLst>
          </p:cNvPr>
          <p:cNvSpPr>
            <a:spLocks noGrp="1"/>
          </p:cNvSpPr>
          <p:nvPr>
            <p:ph type="title"/>
          </p:nvPr>
        </p:nvSpPr>
        <p:spPr>
          <a:xfrm>
            <a:off x="913795" y="609600"/>
            <a:ext cx="10353762" cy="908115"/>
          </a:xfrm>
        </p:spPr>
        <p:txBody>
          <a:bodyPr>
            <a:normAutofit/>
          </a:bodyPr>
          <a:lstStyle/>
          <a:p>
            <a:r>
              <a:rPr lang="en-IN" sz="4000" dirty="0">
                <a:latin typeface="Arial Black" panose="020B0A04020102020204" pitchFamily="34" charset="0"/>
              </a:rPr>
              <a:t>About</a:t>
            </a:r>
          </a:p>
        </p:txBody>
      </p:sp>
      <p:sp>
        <p:nvSpPr>
          <p:cNvPr id="3" name="Content Placeholder 2">
            <a:extLst>
              <a:ext uri="{FF2B5EF4-FFF2-40B4-BE49-F238E27FC236}">
                <a16:creationId xmlns:a16="http://schemas.microsoft.com/office/drawing/2014/main" id="{FE4842EE-84DE-4DCE-BC1D-768A917A916E}"/>
              </a:ext>
            </a:extLst>
          </p:cNvPr>
          <p:cNvSpPr>
            <a:spLocks noGrp="1"/>
          </p:cNvSpPr>
          <p:nvPr>
            <p:ph idx="1"/>
          </p:nvPr>
        </p:nvSpPr>
        <p:spPr>
          <a:xfrm>
            <a:off x="913795" y="2076450"/>
            <a:ext cx="10353762" cy="4171950"/>
          </a:xfrm>
        </p:spPr>
        <p:txBody>
          <a:bodyPr>
            <a:normAutofit/>
          </a:bodyPr>
          <a:lstStyle/>
          <a:p>
            <a:r>
              <a:rPr lang="en-IN" sz="1800" dirty="0">
                <a:latin typeface="Arial" panose="020B0604020202020204" pitchFamily="34" charset="0"/>
                <a:cs typeface="Arial" panose="020B0604020202020204" pitchFamily="34" charset="0"/>
              </a:rPr>
              <a:t>The about tab consists of the team members names and the abstract </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A4F3B9D-C0A4-4F7D-9849-F43BCE1B9A66}"/>
              </a:ext>
            </a:extLst>
          </p:cNvPr>
          <p:cNvPicPr>
            <a:picLocks noChangeAspect="1"/>
          </p:cNvPicPr>
          <p:nvPr/>
        </p:nvPicPr>
        <p:blipFill>
          <a:blip r:embed="rId2"/>
          <a:stretch>
            <a:fillRect/>
          </a:stretch>
        </p:blipFill>
        <p:spPr>
          <a:xfrm>
            <a:off x="2845963" y="2413894"/>
            <a:ext cx="4936548" cy="3586855"/>
          </a:xfrm>
          <a:prstGeom prst="rect">
            <a:avLst/>
          </a:prstGeom>
        </p:spPr>
      </p:pic>
    </p:spTree>
    <p:extLst>
      <p:ext uri="{BB962C8B-B14F-4D97-AF65-F5344CB8AC3E}">
        <p14:creationId xmlns:p14="http://schemas.microsoft.com/office/powerpoint/2010/main" val="420784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2BC22-BD6F-4003-B588-35B4D1141440}"/>
              </a:ext>
            </a:extLst>
          </p:cNvPr>
          <p:cNvSpPr txBox="1"/>
          <p:nvPr/>
        </p:nvSpPr>
        <p:spPr>
          <a:xfrm>
            <a:off x="2177592" y="1451728"/>
            <a:ext cx="7494309" cy="1323439"/>
          </a:xfrm>
          <a:prstGeom prst="rect">
            <a:avLst/>
          </a:prstGeom>
          <a:noFill/>
        </p:spPr>
        <p:txBody>
          <a:bodyPr wrap="square" rtlCol="0">
            <a:spAutoFit/>
          </a:bodyPr>
          <a:lstStyle/>
          <a:p>
            <a:pPr algn="ctr"/>
            <a:r>
              <a:rPr lang="en-IN" sz="4000" dirty="0">
                <a:latin typeface="Arial Black" panose="020B0A04020102020204" pitchFamily="34" charset="0"/>
              </a:rPr>
              <a:t>                                                             THANK YOU</a:t>
            </a:r>
          </a:p>
        </p:txBody>
      </p:sp>
    </p:spTree>
    <p:extLst>
      <p:ext uri="{BB962C8B-B14F-4D97-AF65-F5344CB8AC3E}">
        <p14:creationId xmlns:p14="http://schemas.microsoft.com/office/powerpoint/2010/main" val="89457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57B4-60FE-4A69-84C8-8D137352B795}"/>
              </a:ext>
            </a:extLst>
          </p:cNvPr>
          <p:cNvSpPr>
            <a:spLocks noGrp="1"/>
          </p:cNvSpPr>
          <p:nvPr>
            <p:ph type="title"/>
          </p:nvPr>
        </p:nvSpPr>
        <p:spPr>
          <a:xfrm>
            <a:off x="901226" y="703868"/>
            <a:ext cx="10353762" cy="1257300"/>
          </a:xfrm>
        </p:spPr>
        <p:txBody>
          <a:bodyPr>
            <a:normAutofit/>
          </a:bodyPr>
          <a:lstStyle/>
          <a:p>
            <a:r>
              <a:rPr lang="en-IN" sz="4000" dirty="0">
                <a:latin typeface="Arial Black" panose="020B0A04020102020204" pitchFamily="34" charset="0"/>
              </a:rPr>
              <a:t>Case Study</a:t>
            </a:r>
          </a:p>
        </p:txBody>
      </p:sp>
      <p:sp>
        <p:nvSpPr>
          <p:cNvPr id="3" name="Content Placeholder 2">
            <a:extLst>
              <a:ext uri="{FF2B5EF4-FFF2-40B4-BE49-F238E27FC236}">
                <a16:creationId xmlns:a16="http://schemas.microsoft.com/office/drawing/2014/main" id="{6CDD456B-1581-4392-841D-F08BF040B853}"/>
              </a:ext>
            </a:extLst>
          </p:cNvPr>
          <p:cNvSpPr>
            <a:spLocks noGrp="1"/>
          </p:cNvSpPr>
          <p:nvPr>
            <p:ph idx="1"/>
          </p:nvPr>
        </p:nvSpPr>
        <p:spPr>
          <a:xfrm>
            <a:off x="919119" y="2511163"/>
            <a:ext cx="10353762" cy="1835674"/>
          </a:xfrm>
        </p:spPr>
        <p:txBody>
          <a:bodyPr>
            <a:normAutofit/>
          </a:bodyPr>
          <a:lstStyle/>
          <a:p>
            <a:r>
              <a:rPr lang="en-IN" sz="1800" dirty="0">
                <a:latin typeface="Arial" panose="020B0604020202020204" pitchFamily="34" charset="0"/>
                <a:cs typeface="Arial" panose="020B0604020202020204" pitchFamily="34" charset="0"/>
              </a:rPr>
              <a:t>Scrape the reviews of Amazon Product</a:t>
            </a:r>
          </a:p>
          <a:p>
            <a:r>
              <a:rPr lang="en-IN" sz="1800" dirty="0">
                <a:latin typeface="Arial" panose="020B0604020202020204" pitchFamily="34" charset="0"/>
                <a:cs typeface="Arial" panose="020B0604020202020204" pitchFamily="34" charset="0"/>
              </a:rPr>
              <a:t>Using Natural Language Processing (NLP) do the sentiment analysis of the product</a:t>
            </a:r>
          </a:p>
          <a:p>
            <a:pPr marL="36900" indent="0">
              <a:buNone/>
            </a:pPr>
            <a:r>
              <a:rPr lang="en-IN" sz="1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9508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3CD4-1212-428C-9FB0-22CB23A49C16}"/>
              </a:ext>
            </a:extLst>
          </p:cNvPr>
          <p:cNvSpPr>
            <a:spLocks noGrp="1"/>
          </p:cNvSpPr>
          <p:nvPr>
            <p:ph type="title"/>
          </p:nvPr>
        </p:nvSpPr>
        <p:spPr/>
        <p:txBody>
          <a:bodyPr>
            <a:normAutofit/>
          </a:bodyPr>
          <a:lstStyle/>
          <a:p>
            <a:r>
              <a:rPr lang="en-IN" sz="4000" dirty="0">
                <a:latin typeface="Arial Black" panose="020B0A04020102020204" pitchFamily="34" charset="0"/>
              </a:rPr>
              <a:t>Scraping Reviews</a:t>
            </a:r>
          </a:p>
        </p:txBody>
      </p:sp>
      <p:sp>
        <p:nvSpPr>
          <p:cNvPr id="3" name="Content Placeholder 2">
            <a:extLst>
              <a:ext uri="{FF2B5EF4-FFF2-40B4-BE49-F238E27FC236}">
                <a16:creationId xmlns:a16="http://schemas.microsoft.com/office/drawing/2014/main" id="{8316236D-EA87-4B66-99F0-A8C89E09E167}"/>
              </a:ext>
            </a:extLst>
          </p:cNvPr>
          <p:cNvSpPr>
            <a:spLocks noGrp="1"/>
          </p:cNvSpPr>
          <p:nvPr>
            <p:ph idx="1"/>
          </p:nvPr>
        </p:nvSpPr>
        <p:spPr>
          <a:xfrm>
            <a:off x="913795" y="2076451"/>
            <a:ext cx="10353762" cy="3032878"/>
          </a:xfrm>
        </p:spPr>
        <p:txBody>
          <a:bodyPr>
            <a:normAutofit/>
          </a:bodyPr>
          <a:lstStyle/>
          <a:p>
            <a:r>
              <a:rPr lang="en-IN" sz="1800" dirty="0">
                <a:latin typeface="Arial" panose="020B0604020202020204" pitchFamily="34" charset="0"/>
                <a:cs typeface="Arial" panose="020B0604020202020204" pitchFamily="34" charset="0"/>
              </a:rPr>
              <a:t>Website used – Amazon.in</a:t>
            </a:r>
          </a:p>
          <a:p>
            <a:r>
              <a:rPr lang="en-IN" sz="1800" dirty="0">
                <a:latin typeface="Arial" panose="020B0604020202020204" pitchFamily="34" charset="0"/>
                <a:cs typeface="Arial" panose="020B0604020202020204" pitchFamily="34" charset="0"/>
              </a:rPr>
              <a:t>Link of the product used - </a:t>
            </a:r>
            <a:r>
              <a:rPr lang="en-IN" sz="1800" dirty="0">
                <a:latin typeface="Arial" panose="020B0604020202020204" pitchFamily="34" charset="0"/>
                <a:cs typeface="Arial" panose="020B0604020202020204" pitchFamily="34" charset="0"/>
                <a:hlinkClick r:id="rId2"/>
              </a:rPr>
              <a:t>https://www.amazon.in/Apple-iPhone-13-128GB-Starlight/product-reviews/B09G9D8KRQ/ref=cm_cr_arp_d_viewopt_sr?ie=UTF8&amp;reviewerType=all_reviews&amp;filterByStar=five_star&amp;pageNumber=1</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Scraping technique used – </a:t>
            </a:r>
            <a:r>
              <a:rPr lang="en-IN" sz="1800" dirty="0" err="1">
                <a:latin typeface="Arial" panose="020B0604020202020204" pitchFamily="34" charset="0"/>
                <a:cs typeface="Arial" panose="020B0604020202020204" pitchFamily="34" charset="0"/>
              </a:rPr>
              <a:t>Beautifulsoup</a:t>
            </a:r>
            <a:r>
              <a:rPr lang="en-IN" sz="1800" dirty="0">
                <a:latin typeface="Arial" panose="020B0604020202020204" pitchFamily="34" charset="0"/>
                <a:cs typeface="Arial" panose="020B0604020202020204" pitchFamily="34" charset="0"/>
              </a:rPr>
              <a:t>, Selenium</a:t>
            </a:r>
          </a:p>
          <a:p>
            <a:r>
              <a:rPr lang="en-IN" sz="1800" dirty="0">
                <a:latin typeface="Arial" panose="020B0604020202020204" pitchFamily="34" charset="0"/>
                <a:cs typeface="Arial" panose="020B0604020202020204" pitchFamily="34" charset="0"/>
              </a:rPr>
              <a:t>Libraries used – </a:t>
            </a:r>
            <a:r>
              <a:rPr lang="en-IN" sz="1800" dirty="0" err="1">
                <a:latin typeface="Arial" panose="020B0604020202020204" pitchFamily="34" charset="0"/>
                <a:cs typeface="Arial" panose="020B0604020202020204" pitchFamily="34" charset="0"/>
              </a:rPr>
              <a:t>Beautifulsoup</a:t>
            </a:r>
            <a:r>
              <a:rPr lang="en-IN" sz="1800" dirty="0">
                <a:latin typeface="Arial" panose="020B0604020202020204" pitchFamily="34" charset="0"/>
                <a:cs typeface="Arial" panose="020B0604020202020204" pitchFamily="34" charset="0"/>
              </a:rPr>
              <a:t>, selenium, </a:t>
            </a:r>
            <a:r>
              <a:rPr lang="en-IN" sz="1800" dirty="0" err="1">
                <a:latin typeface="Arial" panose="020B0604020202020204" pitchFamily="34" charset="0"/>
                <a:cs typeface="Arial" panose="020B0604020202020204" pitchFamily="34" charset="0"/>
              </a:rPr>
              <a:t>webdriver</a:t>
            </a:r>
            <a:r>
              <a:rPr lang="en-IN" sz="1800" dirty="0">
                <a:latin typeface="Arial" panose="020B0604020202020204" pitchFamily="34" charset="0"/>
                <a:cs typeface="Arial" panose="020B0604020202020204" pitchFamily="34" charset="0"/>
              </a:rPr>
              <a:t>, </a:t>
            </a:r>
            <a:r>
              <a:rPr lang="en-IN" sz="1800" dirty="0" err="1">
                <a:latin typeface="Arial" panose="020B0604020202020204" pitchFamily="34" charset="0"/>
                <a:cs typeface="Arial" panose="020B0604020202020204" pitchFamily="34" charset="0"/>
              </a:rPr>
              <a:t>ChromeDriverManager</a:t>
            </a:r>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Programming Language used – Python</a:t>
            </a:r>
          </a:p>
        </p:txBody>
      </p:sp>
    </p:spTree>
    <p:extLst>
      <p:ext uri="{BB962C8B-B14F-4D97-AF65-F5344CB8AC3E}">
        <p14:creationId xmlns:p14="http://schemas.microsoft.com/office/powerpoint/2010/main" val="194230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47D0-AC00-4977-99E2-BF04C718C639}"/>
              </a:ext>
            </a:extLst>
          </p:cNvPr>
          <p:cNvSpPr>
            <a:spLocks noGrp="1"/>
          </p:cNvSpPr>
          <p:nvPr>
            <p:ph type="title"/>
          </p:nvPr>
        </p:nvSpPr>
        <p:spPr>
          <a:xfrm>
            <a:off x="640418" y="563841"/>
            <a:ext cx="10353762" cy="1257300"/>
          </a:xfrm>
        </p:spPr>
        <p:txBody>
          <a:bodyPr>
            <a:normAutofit/>
          </a:bodyPr>
          <a:lstStyle/>
          <a:p>
            <a:r>
              <a:rPr lang="en-IN" sz="4000" dirty="0">
                <a:latin typeface="Arial Black" panose="020B0A04020102020204" pitchFamily="34" charset="0"/>
              </a:rPr>
              <a:t>Scrape with Selenium</a:t>
            </a:r>
          </a:p>
        </p:txBody>
      </p:sp>
      <p:sp>
        <p:nvSpPr>
          <p:cNvPr id="3" name="Content Placeholder 2">
            <a:extLst>
              <a:ext uri="{FF2B5EF4-FFF2-40B4-BE49-F238E27FC236}">
                <a16:creationId xmlns:a16="http://schemas.microsoft.com/office/drawing/2014/main" id="{EA442792-391B-4640-B15C-562958D166BF}"/>
              </a:ext>
            </a:extLst>
          </p:cNvPr>
          <p:cNvSpPr>
            <a:spLocks noGrp="1"/>
          </p:cNvSpPr>
          <p:nvPr>
            <p:ph idx="1"/>
          </p:nvPr>
        </p:nvSpPr>
        <p:spPr>
          <a:xfrm>
            <a:off x="913795" y="2076450"/>
            <a:ext cx="10353762" cy="3589059"/>
          </a:xfrm>
        </p:spPr>
        <p:txBody>
          <a:bodyPr/>
          <a:lstStyle/>
          <a:p>
            <a:r>
              <a:rPr lang="en-IN" sz="1800" dirty="0">
                <a:latin typeface="Arial" panose="020B0604020202020204" pitchFamily="34" charset="0"/>
                <a:cs typeface="Arial" panose="020B0604020202020204" pitchFamily="34" charset="0"/>
              </a:rPr>
              <a:t>We import pandas, </a:t>
            </a:r>
            <a:r>
              <a:rPr lang="en-IN" sz="1800" dirty="0" err="1">
                <a:latin typeface="Arial" panose="020B0604020202020204" pitchFamily="34" charset="0"/>
                <a:cs typeface="Arial" panose="020B0604020202020204" pitchFamily="34" charset="0"/>
              </a:rPr>
              <a:t>webdriver</a:t>
            </a:r>
            <a:r>
              <a:rPr lang="en-IN" sz="1800" dirty="0">
                <a:latin typeface="Arial" panose="020B0604020202020204" pitchFamily="34" charset="0"/>
                <a:cs typeface="Arial" panose="020B0604020202020204" pitchFamily="34" charset="0"/>
              </a:rPr>
              <a:t> from selenium and </a:t>
            </a:r>
            <a:r>
              <a:rPr lang="en-IN" sz="1800" dirty="0" err="1">
                <a:latin typeface="Arial" panose="020B0604020202020204" pitchFamily="34" charset="0"/>
                <a:cs typeface="Arial" panose="020B0604020202020204" pitchFamily="34" charset="0"/>
              </a:rPr>
              <a:t>ChromeDriverManager</a:t>
            </a:r>
            <a:r>
              <a:rPr lang="en-IN" sz="1800" dirty="0">
                <a:latin typeface="Arial" panose="020B0604020202020204" pitchFamily="34" charset="0"/>
                <a:cs typeface="Arial" panose="020B0604020202020204" pitchFamily="34" charset="0"/>
              </a:rPr>
              <a:t> from </a:t>
            </a:r>
            <a:r>
              <a:rPr lang="en-IN" sz="1800" dirty="0" err="1">
                <a:latin typeface="Arial" panose="020B0604020202020204" pitchFamily="34" charset="0"/>
                <a:cs typeface="Arial" panose="020B0604020202020204" pitchFamily="34" charset="0"/>
              </a:rPr>
              <a:t>webdriver_manager.chrome</a:t>
            </a:r>
            <a:endParaRPr lang="en-IN" sz="1800" dirty="0">
              <a:latin typeface="Arial" panose="020B0604020202020204" pitchFamily="34" charset="0"/>
              <a:cs typeface="Arial" panose="020B0604020202020204" pitchFamily="34" charset="0"/>
            </a:endParaRPr>
          </a:p>
          <a:p>
            <a:r>
              <a:rPr lang="en-IN" dirty="0"/>
              <a:t>Browse the required url:</a:t>
            </a:r>
          </a:p>
          <a:p>
            <a:endParaRPr lang="en-IN" dirty="0"/>
          </a:p>
        </p:txBody>
      </p:sp>
      <p:pic>
        <p:nvPicPr>
          <p:cNvPr id="5" name="Picture 4">
            <a:extLst>
              <a:ext uri="{FF2B5EF4-FFF2-40B4-BE49-F238E27FC236}">
                <a16:creationId xmlns:a16="http://schemas.microsoft.com/office/drawing/2014/main" id="{7342FBBC-D608-43F0-B3BC-F3AF846CBE8F}"/>
              </a:ext>
            </a:extLst>
          </p:cNvPr>
          <p:cNvPicPr>
            <a:picLocks noChangeAspect="1"/>
          </p:cNvPicPr>
          <p:nvPr/>
        </p:nvPicPr>
        <p:blipFill>
          <a:blip r:embed="rId2"/>
          <a:stretch>
            <a:fillRect/>
          </a:stretch>
        </p:blipFill>
        <p:spPr>
          <a:xfrm>
            <a:off x="4190755" y="3284302"/>
            <a:ext cx="5639289" cy="1722269"/>
          </a:xfrm>
          <a:prstGeom prst="rect">
            <a:avLst/>
          </a:prstGeom>
        </p:spPr>
      </p:pic>
    </p:spTree>
    <p:extLst>
      <p:ext uri="{BB962C8B-B14F-4D97-AF65-F5344CB8AC3E}">
        <p14:creationId xmlns:p14="http://schemas.microsoft.com/office/powerpoint/2010/main" val="405891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9304D-CD77-473B-9288-E2C34ACD9B30}"/>
              </a:ext>
            </a:extLst>
          </p:cNvPr>
          <p:cNvSpPr>
            <a:spLocks noGrp="1"/>
          </p:cNvSpPr>
          <p:nvPr>
            <p:ph type="title"/>
          </p:nvPr>
        </p:nvSpPr>
        <p:spPr>
          <a:xfrm>
            <a:off x="913795" y="113122"/>
            <a:ext cx="10353762" cy="1357459"/>
          </a:xfrm>
        </p:spPr>
        <p:txBody>
          <a:bodyPr/>
          <a:lstStyle/>
          <a:p>
            <a:r>
              <a:rPr lang="en-IN" sz="4800" dirty="0">
                <a:latin typeface="Arial Black" panose="020B0A04020102020204" pitchFamily="34" charset="0"/>
              </a:rPr>
              <a:t>Scrape with Selenium</a:t>
            </a:r>
            <a:endParaRPr lang="en-IN" dirty="0"/>
          </a:p>
        </p:txBody>
      </p:sp>
      <p:sp>
        <p:nvSpPr>
          <p:cNvPr id="3" name="Content Placeholder 2">
            <a:extLst>
              <a:ext uri="{FF2B5EF4-FFF2-40B4-BE49-F238E27FC236}">
                <a16:creationId xmlns:a16="http://schemas.microsoft.com/office/drawing/2014/main" id="{D17518B1-AFF2-4639-A23D-02ACEC4FBC93}"/>
              </a:ext>
            </a:extLst>
          </p:cNvPr>
          <p:cNvSpPr>
            <a:spLocks noGrp="1"/>
          </p:cNvSpPr>
          <p:nvPr>
            <p:ph idx="1"/>
          </p:nvPr>
        </p:nvSpPr>
        <p:spPr>
          <a:xfrm>
            <a:off x="913795" y="2076450"/>
            <a:ext cx="10855358" cy="4484606"/>
          </a:xfrm>
        </p:spPr>
        <p:txBody>
          <a:bodyPr/>
          <a:lstStyle/>
          <a:p>
            <a:r>
              <a:rPr lang="en-IN" sz="1800" dirty="0">
                <a:latin typeface="Arial" panose="020B0604020202020204" pitchFamily="34" charset="0"/>
                <a:cs typeface="Arial" panose="020B0604020202020204" pitchFamily="34" charset="0"/>
              </a:rPr>
              <a:t>Scraping the data</a:t>
            </a: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endParaRPr lang="en-IN" sz="1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After the data is scraped save the data in the required path</a:t>
            </a:r>
          </a:p>
        </p:txBody>
      </p:sp>
      <p:pic>
        <p:nvPicPr>
          <p:cNvPr id="5" name="Picture 4">
            <a:extLst>
              <a:ext uri="{FF2B5EF4-FFF2-40B4-BE49-F238E27FC236}">
                <a16:creationId xmlns:a16="http://schemas.microsoft.com/office/drawing/2014/main" id="{AC2C47C8-C1C4-4774-9AB8-5224E0AD3429}"/>
              </a:ext>
            </a:extLst>
          </p:cNvPr>
          <p:cNvPicPr>
            <a:picLocks noChangeAspect="1"/>
          </p:cNvPicPr>
          <p:nvPr/>
        </p:nvPicPr>
        <p:blipFill>
          <a:blip r:embed="rId2"/>
          <a:stretch>
            <a:fillRect/>
          </a:stretch>
        </p:blipFill>
        <p:spPr>
          <a:xfrm>
            <a:off x="498261" y="2779380"/>
            <a:ext cx="7694510" cy="1357459"/>
          </a:xfrm>
          <a:prstGeom prst="rect">
            <a:avLst/>
          </a:prstGeom>
        </p:spPr>
      </p:pic>
      <p:pic>
        <p:nvPicPr>
          <p:cNvPr id="7" name="Picture 6">
            <a:extLst>
              <a:ext uri="{FF2B5EF4-FFF2-40B4-BE49-F238E27FC236}">
                <a16:creationId xmlns:a16="http://schemas.microsoft.com/office/drawing/2014/main" id="{F480B1C1-09D4-4895-937A-0F33BEE0A705}"/>
              </a:ext>
            </a:extLst>
          </p:cNvPr>
          <p:cNvPicPr>
            <a:picLocks noChangeAspect="1"/>
          </p:cNvPicPr>
          <p:nvPr/>
        </p:nvPicPr>
        <p:blipFill>
          <a:blip r:embed="rId3"/>
          <a:stretch>
            <a:fillRect/>
          </a:stretch>
        </p:blipFill>
        <p:spPr>
          <a:xfrm>
            <a:off x="8947396" y="3841193"/>
            <a:ext cx="2821757" cy="2527424"/>
          </a:xfrm>
          <a:prstGeom prst="rect">
            <a:avLst/>
          </a:prstGeom>
        </p:spPr>
      </p:pic>
    </p:spTree>
    <p:extLst>
      <p:ext uri="{BB962C8B-B14F-4D97-AF65-F5344CB8AC3E}">
        <p14:creationId xmlns:p14="http://schemas.microsoft.com/office/powerpoint/2010/main" val="345097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CD9D-9A05-43F2-A174-ABB250EC2901}"/>
              </a:ext>
            </a:extLst>
          </p:cNvPr>
          <p:cNvSpPr>
            <a:spLocks noGrp="1"/>
          </p:cNvSpPr>
          <p:nvPr>
            <p:ph type="title"/>
          </p:nvPr>
        </p:nvSpPr>
        <p:spPr/>
        <p:txBody>
          <a:bodyPr/>
          <a:lstStyle/>
          <a:p>
            <a:r>
              <a:rPr lang="en-IN" sz="4400" dirty="0">
                <a:latin typeface="Arial Black" panose="020B0A04020102020204" pitchFamily="34" charset="0"/>
              </a:rPr>
              <a:t>Scrape with </a:t>
            </a:r>
            <a:r>
              <a:rPr lang="en-IN" sz="4400" dirty="0" err="1">
                <a:latin typeface="Arial Black" panose="020B0A04020102020204" pitchFamily="34" charset="0"/>
              </a:rPr>
              <a:t>Beautifulsoup</a:t>
            </a:r>
            <a:endParaRPr lang="en-IN" dirty="0"/>
          </a:p>
        </p:txBody>
      </p:sp>
      <p:sp>
        <p:nvSpPr>
          <p:cNvPr id="3" name="Content Placeholder 2">
            <a:extLst>
              <a:ext uri="{FF2B5EF4-FFF2-40B4-BE49-F238E27FC236}">
                <a16:creationId xmlns:a16="http://schemas.microsoft.com/office/drawing/2014/main" id="{8065FB4F-046C-4F04-9C56-035DAFFE43EE}"/>
              </a:ext>
            </a:extLst>
          </p:cNvPr>
          <p:cNvSpPr>
            <a:spLocks noGrp="1"/>
          </p:cNvSpPr>
          <p:nvPr>
            <p:ph idx="1"/>
          </p:nvPr>
        </p:nvSpPr>
        <p:spPr/>
        <p:txBody>
          <a:bodyPr/>
          <a:lstStyle/>
          <a:p>
            <a:r>
              <a:rPr lang="en-IN" dirty="0"/>
              <a:t>Scrape the data using the required </a:t>
            </a:r>
            <a:r>
              <a:rPr lang="en-IN" dirty="0" err="1"/>
              <a:t>url</a:t>
            </a:r>
            <a:r>
              <a:rPr lang="en-IN" dirty="0"/>
              <a:t> using </a:t>
            </a:r>
            <a:r>
              <a:rPr lang="en-IN" dirty="0" err="1"/>
              <a:t>beautifulsoup</a:t>
            </a:r>
            <a:r>
              <a:rPr lang="en-IN" dirty="0"/>
              <a:t> with below codes:</a:t>
            </a:r>
          </a:p>
          <a:p>
            <a:endParaRPr lang="en-IN" dirty="0"/>
          </a:p>
        </p:txBody>
      </p:sp>
      <p:pic>
        <p:nvPicPr>
          <p:cNvPr id="5" name="Picture 4">
            <a:extLst>
              <a:ext uri="{FF2B5EF4-FFF2-40B4-BE49-F238E27FC236}">
                <a16:creationId xmlns:a16="http://schemas.microsoft.com/office/drawing/2014/main" id="{C31543F1-6A2F-4F6E-AC05-C5551BA0372F}"/>
              </a:ext>
            </a:extLst>
          </p:cNvPr>
          <p:cNvPicPr>
            <a:picLocks noChangeAspect="1"/>
          </p:cNvPicPr>
          <p:nvPr/>
        </p:nvPicPr>
        <p:blipFill>
          <a:blip r:embed="rId2"/>
          <a:stretch>
            <a:fillRect/>
          </a:stretch>
        </p:blipFill>
        <p:spPr>
          <a:xfrm>
            <a:off x="2764314" y="3011426"/>
            <a:ext cx="5852667" cy="3246401"/>
          </a:xfrm>
          <a:prstGeom prst="rect">
            <a:avLst/>
          </a:prstGeom>
        </p:spPr>
      </p:pic>
    </p:spTree>
    <p:extLst>
      <p:ext uri="{BB962C8B-B14F-4D97-AF65-F5344CB8AC3E}">
        <p14:creationId xmlns:p14="http://schemas.microsoft.com/office/powerpoint/2010/main" val="186268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41BA-FB5E-44DD-907F-FC8C6D4C3869}"/>
              </a:ext>
            </a:extLst>
          </p:cNvPr>
          <p:cNvSpPr>
            <a:spLocks noGrp="1"/>
          </p:cNvSpPr>
          <p:nvPr>
            <p:ph type="ctrTitle"/>
          </p:nvPr>
        </p:nvSpPr>
        <p:spPr>
          <a:xfrm>
            <a:off x="1370693" y="787138"/>
            <a:ext cx="9440034" cy="1381027"/>
          </a:xfrm>
        </p:spPr>
        <p:txBody>
          <a:bodyPr>
            <a:normAutofit/>
          </a:bodyPr>
          <a:lstStyle/>
          <a:p>
            <a:r>
              <a:rPr lang="en-IN" sz="4000" dirty="0">
                <a:latin typeface="Arial Black" panose="020B0A04020102020204" pitchFamily="34" charset="0"/>
              </a:rPr>
              <a:t>Natural Language Processing</a:t>
            </a:r>
          </a:p>
        </p:txBody>
      </p:sp>
      <p:sp>
        <p:nvSpPr>
          <p:cNvPr id="3" name="Subtitle 2">
            <a:extLst>
              <a:ext uri="{FF2B5EF4-FFF2-40B4-BE49-F238E27FC236}">
                <a16:creationId xmlns:a16="http://schemas.microsoft.com/office/drawing/2014/main" id="{8C31951F-7EFC-4868-ACB8-B385562A77C4}"/>
              </a:ext>
            </a:extLst>
          </p:cNvPr>
          <p:cNvSpPr>
            <a:spLocks noGrp="1"/>
          </p:cNvSpPr>
          <p:nvPr>
            <p:ph type="subTitle" idx="1"/>
          </p:nvPr>
        </p:nvSpPr>
        <p:spPr>
          <a:xfrm>
            <a:off x="1370693" y="2413263"/>
            <a:ext cx="9440034" cy="3657600"/>
          </a:xfrm>
        </p:spPr>
        <p:txBody>
          <a:bodyPr>
            <a:normAutofit/>
          </a:bodyPr>
          <a:lstStyle/>
          <a:p>
            <a:endParaRPr lang="en-US" sz="1400" b="0" i="0" dirty="0">
              <a:effectLst/>
              <a:latin typeface="Arial" panose="020B0604020202020204" pitchFamily="34" charset="0"/>
              <a:cs typeface="Arial" panose="020B0604020202020204" pitchFamily="34" charset="0"/>
            </a:endParaRPr>
          </a:p>
          <a:p>
            <a:endParaRPr lang="en-US" sz="1800" dirty="0">
              <a:effectLst/>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Natural language processing (NLP) refers to the branch of computer science—and more specifically, the branch of </a:t>
            </a:r>
            <a:r>
              <a:rPr lang="en-US" sz="1800" b="0" i="0" u="none" strike="noStrike" dirty="0">
                <a:effectLst/>
                <a:latin typeface="Arial" panose="020B0604020202020204" pitchFamily="34" charset="0"/>
                <a:cs typeface="Arial" panose="020B0604020202020204" pitchFamily="34" charset="0"/>
              </a:rPr>
              <a:t>artificial intelligence or AI</a:t>
            </a:r>
            <a:r>
              <a:rPr lang="en-US" sz="1800" b="0" i="0" dirty="0">
                <a:effectLst/>
                <a:latin typeface="Arial" panose="020B0604020202020204" pitchFamily="34" charset="0"/>
                <a:cs typeface="Arial" panose="020B0604020202020204" pitchFamily="34" charset="0"/>
              </a:rPr>
              <a:t>—concerned with giving computers the ability to understand text and spoken words in much the same way human beings can</a:t>
            </a:r>
            <a:r>
              <a:rPr lang="en-US" sz="1800" b="0" i="0" dirty="0">
                <a:solidFill>
                  <a:srgbClr val="525252"/>
                </a:solidFill>
                <a:effectLst/>
                <a:latin typeface="Arial" panose="020B0604020202020204" pitchFamily="34" charset="0"/>
                <a:cs typeface="Arial" panose="020B0604020202020204" pitchFamily="34" charset="0"/>
              </a:rPr>
              <a:t>. </a:t>
            </a:r>
            <a:r>
              <a:rPr lang="en-US" sz="1800" b="0" i="0" dirty="0">
                <a:effectLst/>
                <a:latin typeface="Arial" panose="020B0604020202020204" pitchFamily="34" charset="0"/>
                <a:cs typeface="Arial" panose="020B0604020202020204" pitchFamily="34" charset="0"/>
              </a:rPr>
              <a:t>It allows machines to break down and interpret human language. </a:t>
            </a:r>
            <a:endParaRPr lang="en-IN" sz="1800" dirty="0"/>
          </a:p>
        </p:txBody>
      </p:sp>
    </p:spTree>
    <p:extLst>
      <p:ext uri="{BB962C8B-B14F-4D97-AF65-F5344CB8AC3E}">
        <p14:creationId xmlns:p14="http://schemas.microsoft.com/office/powerpoint/2010/main" val="21615169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7662</TotalTime>
  <Words>999</Words>
  <Application>Microsoft Office PowerPoint</Application>
  <PresentationFormat>Widescreen</PresentationFormat>
  <Paragraphs>139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Black</vt:lpstr>
      <vt:lpstr>Arial Nova</vt:lpstr>
      <vt:lpstr>Arial Nova Light</vt:lpstr>
      <vt:lpstr>Calibri</vt:lpstr>
      <vt:lpstr>Helvetica Neue</vt:lpstr>
      <vt:lpstr>var(--fontname)</vt:lpstr>
      <vt:lpstr>Wingdings 2</vt:lpstr>
      <vt:lpstr>SlateVTI</vt:lpstr>
      <vt:lpstr>Natural Language Processing (NLP)</vt:lpstr>
      <vt:lpstr>Abstract</vt:lpstr>
      <vt:lpstr>Agenda</vt:lpstr>
      <vt:lpstr>Case Study</vt:lpstr>
      <vt:lpstr>Scraping Reviews</vt:lpstr>
      <vt:lpstr>Scrape with Selenium</vt:lpstr>
      <vt:lpstr>Scrape with Selenium</vt:lpstr>
      <vt:lpstr>Scrape with Beautifulsoup</vt:lpstr>
      <vt:lpstr>Natural Language Processing</vt:lpstr>
      <vt:lpstr>Visualization in EDA</vt:lpstr>
      <vt:lpstr>EDA</vt:lpstr>
      <vt:lpstr>Vectorization &amp; Feature Extraction</vt:lpstr>
      <vt:lpstr>Other Filters</vt:lpstr>
      <vt:lpstr>Auto EDA</vt:lpstr>
      <vt:lpstr>Sentimental Analysis</vt:lpstr>
      <vt:lpstr>Types of Sentiment Analysis </vt:lpstr>
      <vt:lpstr> Fine-Grained Sentiment </vt:lpstr>
      <vt:lpstr>PowerPoint Presentation</vt:lpstr>
      <vt:lpstr> Sentiment Analysis (Using Affin.csv) </vt:lpstr>
      <vt:lpstr>Visualization of Sentiment Analysis (Using Affin.csv)</vt:lpstr>
      <vt:lpstr>Sentiment Analysis using VADER </vt:lpstr>
      <vt:lpstr>Visualization of VADER</vt:lpstr>
      <vt:lpstr>Visualization of VADER</vt:lpstr>
      <vt:lpstr>Visualization of VADER</vt:lpstr>
      <vt:lpstr>PowerPoint Presentation</vt:lpstr>
      <vt:lpstr>Libraries For Deployment</vt:lpstr>
      <vt:lpstr>Process Of Deployment</vt:lpstr>
      <vt:lpstr>Home </vt:lpstr>
      <vt:lpstr>Reviews</vt:lpstr>
      <vt:lpstr>About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(NLP)</dc:title>
  <dc:creator>Ahad Abdul</dc:creator>
  <cp:lastModifiedBy>Ahad Abdul</cp:lastModifiedBy>
  <cp:revision>58</cp:revision>
  <dcterms:created xsi:type="dcterms:W3CDTF">2022-04-13T14:36:54Z</dcterms:created>
  <dcterms:modified xsi:type="dcterms:W3CDTF">2022-04-26T13:02:40Z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